
<file path=[Content_Types].xml><?xml version="1.0" encoding="utf-8"?>
<Types xmlns="http://schemas.openxmlformats.org/package/2006/content-types">
  <Default Extension="bin" ContentType="audio/unknown"/>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embeddings/oleObject1.bin" ContentType="application/vnd.openxmlformats-officedocument.oleObject"/>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36" r:id="rId1"/>
  </p:sldMasterIdLst>
  <p:notesMasterIdLst>
    <p:notesMasterId r:id="rId73"/>
  </p:notesMasterIdLst>
  <p:sldIdLst>
    <p:sldId id="256" r:id="rId2"/>
    <p:sldId id="258" r:id="rId3"/>
    <p:sldId id="259" r:id="rId4"/>
    <p:sldId id="260" r:id="rId5"/>
    <p:sldId id="261" r:id="rId6"/>
    <p:sldId id="262" r:id="rId7"/>
    <p:sldId id="305" r:id="rId8"/>
    <p:sldId id="326" r:id="rId9"/>
    <p:sldId id="327" r:id="rId10"/>
    <p:sldId id="307" r:id="rId11"/>
    <p:sldId id="309" r:id="rId12"/>
    <p:sldId id="311" r:id="rId13"/>
    <p:sldId id="313" r:id="rId14"/>
    <p:sldId id="265" r:id="rId15"/>
    <p:sldId id="263" r:id="rId16"/>
    <p:sldId id="266" r:id="rId17"/>
    <p:sldId id="267" r:id="rId18"/>
    <p:sldId id="268" r:id="rId19"/>
    <p:sldId id="270" r:id="rId20"/>
    <p:sldId id="271" r:id="rId21"/>
    <p:sldId id="272" r:id="rId22"/>
    <p:sldId id="301" r:id="rId23"/>
    <p:sldId id="314"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7" r:id="rId38"/>
    <p:sldId id="288" r:id="rId39"/>
    <p:sldId id="289" r:id="rId40"/>
    <p:sldId id="290" r:id="rId41"/>
    <p:sldId id="291" r:id="rId42"/>
    <p:sldId id="292" r:id="rId43"/>
    <p:sldId id="293" r:id="rId44"/>
    <p:sldId id="294" r:id="rId45"/>
    <p:sldId id="295" r:id="rId46"/>
    <p:sldId id="296" r:id="rId47"/>
    <p:sldId id="302" r:id="rId48"/>
    <p:sldId id="303" r:id="rId49"/>
    <p:sldId id="297" r:id="rId50"/>
    <p:sldId id="298" r:id="rId51"/>
    <p:sldId id="299" r:id="rId52"/>
    <p:sldId id="329" r:id="rId53"/>
    <p:sldId id="300" r:id="rId54"/>
    <p:sldId id="286" r:id="rId55"/>
    <p:sldId id="331" r:id="rId56"/>
    <p:sldId id="330" r:id="rId57"/>
    <p:sldId id="315" r:id="rId58"/>
    <p:sldId id="317" r:id="rId59"/>
    <p:sldId id="318" r:id="rId60"/>
    <p:sldId id="319" r:id="rId61"/>
    <p:sldId id="320" r:id="rId62"/>
    <p:sldId id="321" r:id="rId63"/>
    <p:sldId id="322" r:id="rId64"/>
    <p:sldId id="323" r:id="rId65"/>
    <p:sldId id="324" r:id="rId66"/>
    <p:sldId id="325" r:id="rId67"/>
    <p:sldId id="332" r:id="rId68"/>
    <p:sldId id="334" r:id="rId69"/>
    <p:sldId id="333" r:id="rId70"/>
    <p:sldId id="335" r:id="rId71"/>
    <p:sldId id="257" r:id="rId7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49" d="100"/>
          <a:sy n="49" d="100"/>
        </p:scale>
        <p:origin x="-426" y="1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2B5D9D-081D-4496-A237-BE7F2F06A294}" type="doc">
      <dgm:prSet loTypeId="urn:microsoft.com/office/officeart/2005/8/layout/orgChart1" loCatId="hierarchy" qsTypeId="urn:microsoft.com/office/officeart/2005/8/quickstyle/simple1" qsCatId="simple" csTypeId="urn:microsoft.com/office/officeart/2005/8/colors/accent1_2" csCatId="accent1"/>
      <dgm:spPr/>
    </dgm:pt>
    <dgm:pt modelId="{F59673B9-8D19-4F6E-9AA2-5B68496E3594}">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tx1"/>
              </a:solidFill>
              <a:effectLst/>
              <a:latin typeface="Arial" charset="0"/>
              <a:cs typeface="Arial" charset="0"/>
            </a:rPr>
            <a:t>Accommodation</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b="1" i="0" u="none" strike="noStrike" cap="none" normalizeH="0" baseline="0" smtClean="0">
            <a:ln>
              <a:noFill/>
            </a:ln>
            <a:solidFill>
              <a:schemeClr val="tx1"/>
            </a:solidFill>
            <a:effectLst/>
            <a:latin typeface="Arial" charset="0"/>
            <a:cs typeface="Arial" charset="0"/>
          </a:endParaRPr>
        </a:p>
      </dgm:t>
    </dgm:pt>
    <dgm:pt modelId="{D9FEAF94-0ADF-4DFA-912C-C7E65411C105}" type="parTrans" cxnId="{5DA4CEE4-89E4-49D9-90C1-4EA5C0EC6A58}">
      <dgm:prSet/>
      <dgm:spPr/>
    </dgm:pt>
    <dgm:pt modelId="{4044E139-0EC3-4C68-8D46-51C2BAD17A02}" type="sibTrans" cxnId="{5DA4CEE4-89E4-49D9-90C1-4EA5C0EC6A58}">
      <dgm:prSet/>
      <dgm:spPr/>
    </dgm:pt>
    <dgm:pt modelId="{3CC2D9E1-197D-4060-960E-AD5AD0669E3D}">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tx1"/>
              </a:solidFill>
              <a:effectLst/>
              <a:latin typeface="Arial" charset="0"/>
              <a:cs typeface="Arial" charset="0"/>
            </a:rPr>
            <a:t>Elementary</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Students are taught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strategies to compensate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 for their disability. </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smtClean="0">
            <a:ln>
              <a:noFill/>
            </a:ln>
            <a:solidFill>
              <a:schemeClr val="tx1"/>
            </a:solidFill>
            <a:effectLst/>
            <a:latin typeface="Arial"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b="1" i="0" u="none" strike="noStrike" cap="none" normalizeH="0" baseline="0" smtClean="0">
            <a:ln>
              <a:noFill/>
            </a:ln>
            <a:solidFill>
              <a:schemeClr val="tx1"/>
            </a:solidFill>
            <a:effectLst/>
            <a:latin typeface="Arial" charset="0"/>
            <a:cs typeface="Arial" charset="0"/>
          </a:endParaRPr>
        </a:p>
      </dgm:t>
    </dgm:pt>
    <dgm:pt modelId="{A2708A36-720E-4A31-A81F-46BA52AA56F9}" type="parTrans" cxnId="{0D2B8C34-C7B9-4CC3-BF49-F2F7216F5D67}">
      <dgm:prSet/>
      <dgm:spPr/>
    </dgm:pt>
    <dgm:pt modelId="{6905AA04-9A06-4781-A3FE-7427A77C6545}" type="sibTrans" cxnId="{0D2B8C34-C7B9-4CC3-BF49-F2F7216F5D67}">
      <dgm:prSet/>
      <dgm:spPr/>
    </dgm:pt>
    <dgm:pt modelId="{389E08C3-27EA-45A6-88D5-0B1260703227}">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tx1"/>
              </a:solidFill>
              <a:effectLst/>
              <a:latin typeface="Arial" charset="0"/>
              <a:cs typeface="Arial" charset="0"/>
            </a:rPr>
            <a:t>Middle School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Students create their own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coping skills.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Students desire to become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more independent.</a:t>
          </a:r>
        </a:p>
      </dgm:t>
    </dgm:pt>
    <dgm:pt modelId="{AC4BEE25-800E-4F1F-B597-77C5BB0D5DBA}" type="parTrans" cxnId="{7311C9EC-7E85-4658-BDC4-3ACAEA22F8C0}">
      <dgm:prSet/>
      <dgm:spPr/>
    </dgm:pt>
    <dgm:pt modelId="{8EA15528-CEC3-4EF0-BD28-38FC2537A40C}" type="sibTrans" cxnId="{7311C9EC-7E85-4658-BDC4-3ACAEA22F8C0}">
      <dgm:prSet/>
      <dgm:spPr/>
    </dgm:pt>
    <dgm:pt modelId="{8A6BF088-9D75-4B1D-856B-1CDAA0431F5E}">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tx1"/>
              </a:solidFill>
              <a:effectLst/>
              <a:latin typeface="Arial" charset="0"/>
              <a:cs typeface="Arial" charset="0"/>
            </a:rPr>
            <a:t>High School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Students help determine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what accommodations are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necessary for them to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succeed in school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and in life.</a:t>
          </a:r>
        </a:p>
      </dgm:t>
    </dgm:pt>
    <dgm:pt modelId="{DC8CC5E7-229D-40B1-AFA5-57E43DB010C6}" type="parTrans" cxnId="{D9A16FD3-DEBF-4A73-B722-CB24EA208596}">
      <dgm:prSet/>
      <dgm:spPr/>
    </dgm:pt>
    <dgm:pt modelId="{A9452DCD-169B-42AD-8E8B-37F7BFDBBE54}" type="sibTrans" cxnId="{D9A16FD3-DEBF-4A73-B722-CB24EA208596}">
      <dgm:prSet/>
      <dgm:spPr/>
    </dgm:pt>
    <dgm:pt modelId="{15A4E9B6-6A2F-4A29-A7B6-DC417F146C63}" type="pres">
      <dgm:prSet presAssocID="{612B5D9D-081D-4496-A237-BE7F2F06A294}" presName="hierChild1" presStyleCnt="0">
        <dgm:presLayoutVars>
          <dgm:orgChart val="1"/>
          <dgm:chPref val="1"/>
          <dgm:dir/>
          <dgm:animOne val="branch"/>
          <dgm:animLvl val="lvl"/>
          <dgm:resizeHandles/>
        </dgm:presLayoutVars>
      </dgm:prSet>
      <dgm:spPr/>
    </dgm:pt>
    <dgm:pt modelId="{8D2E36A7-ACAE-4E10-A30C-FBD1942F73E8}" type="pres">
      <dgm:prSet presAssocID="{F59673B9-8D19-4F6E-9AA2-5B68496E3594}" presName="hierRoot1" presStyleCnt="0">
        <dgm:presLayoutVars>
          <dgm:hierBranch/>
        </dgm:presLayoutVars>
      </dgm:prSet>
      <dgm:spPr/>
    </dgm:pt>
    <dgm:pt modelId="{C572B1B0-3174-4728-97A7-8C4A976991D2}" type="pres">
      <dgm:prSet presAssocID="{F59673B9-8D19-4F6E-9AA2-5B68496E3594}" presName="rootComposite1" presStyleCnt="0"/>
      <dgm:spPr/>
    </dgm:pt>
    <dgm:pt modelId="{DF633E69-58D7-44A4-8387-BD8949196513}" type="pres">
      <dgm:prSet presAssocID="{F59673B9-8D19-4F6E-9AA2-5B68496E3594}" presName="rootText1" presStyleLbl="node0" presStyleIdx="0" presStyleCnt="1">
        <dgm:presLayoutVars>
          <dgm:chPref val="3"/>
        </dgm:presLayoutVars>
      </dgm:prSet>
      <dgm:spPr/>
      <dgm:t>
        <a:bodyPr/>
        <a:lstStyle/>
        <a:p>
          <a:endParaRPr lang="en-US"/>
        </a:p>
      </dgm:t>
    </dgm:pt>
    <dgm:pt modelId="{283CE7FE-C37F-4BF8-B2BA-771B12B0E094}" type="pres">
      <dgm:prSet presAssocID="{F59673B9-8D19-4F6E-9AA2-5B68496E3594}" presName="rootConnector1" presStyleLbl="node1" presStyleIdx="0" presStyleCnt="0"/>
      <dgm:spPr/>
      <dgm:t>
        <a:bodyPr/>
        <a:lstStyle/>
        <a:p>
          <a:endParaRPr lang="en-US"/>
        </a:p>
      </dgm:t>
    </dgm:pt>
    <dgm:pt modelId="{73A1E2CC-5E18-4136-A7CC-DE0EE87359CE}" type="pres">
      <dgm:prSet presAssocID="{F59673B9-8D19-4F6E-9AA2-5B68496E3594}" presName="hierChild2" presStyleCnt="0"/>
      <dgm:spPr/>
    </dgm:pt>
    <dgm:pt modelId="{E0377E4A-8273-4D83-8514-1BEB77DB98A1}" type="pres">
      <dgm:prSet presAssocID="{A2708A36-720E-4A31-A81F-46BA52AA56F9}" presName="Name35" presStyleLbl="parChTrans1D2" presStyleIdx="0" presStyleCnt="3"/>
      <dgm:spPr/>
    </dgm:pt>
    <dgm:pt modelId="{A0B568E6-FB7F-4FC0-9A13-D4BA7AAC46BF}" type="pres">
      <dgm:prSet presAssocID="{3CC2D9E1-197D-4060-960E-AD5AD0669E3D}" presName="hierRoot2" presStyleCnt="0">
        <dgm:presLayoutVars>
          <dgm:hierBranch/>
        </dgm:presLayoutVars>
      </dgm:prSet>
      <dgm:spPr/>
    </dgm:pt>
    <dgm:pt modelId="{51310FD7-733F-4224-8E66-690397E84625}" type="pres">
      <dgm:prSet presAssocID="{3CC2D9E1-197D-4060-960E-AD5AD0669E3D}" presName="rootComposite" presStyleCnt="0"/>
      <dgm:spPr/>
    </dgm:pt>
    <dgm:pt modelId="{B2FB63F0-7C85-49BD-888C-6C0D7AC4E76E}" type="pres">
      <dgm:prSet presAssocID="{3CC2D9E1-197D-4060-960E-AD5AD0669E3D}" presName="rootText" presStyleLbl="node2" presStyleIdx="0" presStyleCnt="3">
        <dgm:presLayoutVars>
          <dgm:chPref val="3"/>
        </dgm:presLayoutVars>
      </dgm:prSet>
      <dgm:spPr/>
      <dgm:t>
        <a:bodyPr/>
        <a:lstStyle/>
        <a:p>
          <a:endParaRPr lang="en-US"/>
        </a:p>
      </dgm:t>
    </dgm:pt>
    <dgm:pt modelId="{B30E8E64-6E9B-4A75-9BB1-BFBE35D990DB}" type="pres">
      <dgm:prSet presAssocID="{3CC2D9E1-197D-4060-960E-AD5AD0669E3D}" presName="rootConnector" presStyleLbl="node2" presStyleIdx="0" presStyleCnt="3"/>
      <dgm:spPr/>
      <dgm:t>
        <a:bodyPr/>
        <a:lstStyle/>
        <a:p>
          <a:endParaRPr lang="en-US"/>
        </a:p>
      </dgm:t>
    </dgm:pt>
    <dgm:pt modelId="{CE10A426-E26E-48CC-A820-5B1786095DEB}" type="pres">
      <dgm:prSet presAssocID="{3CC2D9E1-197D-4060-960E-AD5AD0669E3D}" presName="hierChild4" presStyleCnt="0"/>
      <dgm:spPr/>
    </dgm:pt>
    <dgm:pt modelId="{636871A3-0494-439F-AC30-662A2A19EBAC}" type="pres">
      <dgm:prSet presAssocID="{3CC2D9E1-197D-4060-960E-AD5AD0669E3D}" presName="hierChild5" presStyleCnt="0"/>
      <dgm:spPr/>
    </dgm:pt>
    <dgm:pt modelId="{43E1C70B-5996-4C7C-93E5-B6AB8091C113}" type="pres">
      <dgm:prSet presAssocID="{AC4BEE25-800E-4F1F-B597-77C5BB0D5DBA}" presName="Name35" presStyleLbl="parChTrans1D2" presStyleIdx="1" presStyleCnt="3"/>
      <dgm:spPr/>
    </dgm:pt>
    <dgm:pt modelId="{ABC9B86C-256F-4F68-8682-796BDF5DA539}" type="pres">
      <dgm:prSet presAssocID="{389E08C3-27EA-45A6-88D5-0B1260703227}" presName="hierRoot2" presStyleCnt="0">
        <dgm:presLayoutVars>
          <dgm:hierBranch/>
        </dgm:presLayoutVars>
      </dgm:prSet>
      <dgm:spPr/>
    </dgm:pt>
    <dgm:pt modelId="{C62C8ED8-40BD-452A-B9BD-D53FC597C917}" type="pres">
      <dgm:prSet presAssocID="{389E08C3-27EA-45A6-88D5-0B1260703227}" presName="rootComposite" presStyleCnt="0"/>
      <dgm:spPr/>
    </dgm:pt>
    <dgm:pt modelId="{8253C66F-6EF1-4021-AFA9-B4A136F3F198}" type="pres">
      <dgm:prSet presAssocID="{389E08C3-27EA-45A6-88D5-0B1260703227}" presName="rootText" presStyleLbl="node2" presStyleIdx="1" presStyleCnt="3">
        <dgm:presLayoutVars>
          <dgm:chPref val="3"/>
        </dgm:presLayoutVars>
      </dgm:prSet>
      <dgm:spPr/>
      <dgm:t>
        <a:bodyPr/>
        <a:lstStyle/>
        <a:p>
          <a:endParaRPr lang="en-US"/>
        </a:p>
      </dgm:t>
    </dgm:pt>
    <dgm:pt modelId="{E7402AB9-2B68-421D-9AC2-898EDD28A89D}" type="pres">
      <dgm:prSet presAssocID="{389E08C3-27EA-45A6-88D5-0B1260703227}" presName="rootConnector" presStyleLbl="node2" presStyleIdx="1" presStyleCnt="3"/>
      <dgm:spPr/>
      <dgm:t>
        <a:bodyPr/>
        <a:lstStyle/>
        <a:p>
          <a:endParaRPr lang="en-US"/>
        </a:p>
      </dgm:t>
    </dgm:pt>
    <dgm:pt modelId="{99C40D86-EAB9-4AC2-91B0-BCFD5FD1AF0B}" type="pres">
      <dgm:prSet presAssocID="{389E08C3-27EA-45A6-88D5-0B1260703227}" presName="hierChild4" presStyleCnt="0"/>
      <dgm:spPr/>
    </dgm:pt>
    <dgm:pt modelId="{E2CC7588-5C8F-489A-BC23-BAE0470B8FDB}" type="pres">
      <dgm:prSet presAssocID="{389E08C3-27EA-45A6-88D5-0B1260703227}" presName="hierChild5" presStyleCnt="0"/>
      <dgm:spPr/>
    </dgm:pt>
    <dgm:pt modelId="{448D86A7-D89A-42F6-BDBD-C05A8A8B7448}" type="pres">
      <dgm:prSet presAssocID="{DC8CC5E7-229D-40B1-AFA5-57E43DB010C6}" presName="Name35" presStyleLbl="parChTrans1D2" presStyleIdx="2" presStyleCnt="3"/>
      <dgm:spPr/>
    </dgm:pt>
    <dgm:pt modelId="{A2ECD5D5-D37D-438D-B516-2C8CA7828171}" type="pres">
      <dgm:prSet presAssocID="{8A6BF088-9D75-4B1D-856B-1CDAA0431F5E}" presName="hierRoot2" presStyleCnt="0">
        <dgm:presLayoutVars>
          <dgm:hierBranch/>
        </dgm:presLayoutVars>
      </dgm:prSet>
      <dgm:spPr/>
    </dgm:pt>
    <dgm:pt modelId="{85E499AC-9D9E-4550-985C-AE29D6329B9E}" type="pres">
      <dgm:prSet presAssocID="{8A6BF088-9D75-4B1D-856B-1CDAA0431F5E}" presName="rootComposite" presStyleCnt="0"/>
      <dgm:spPr/>
    </dgm:pt>
    <dgm:pt modelId="{8A37BF08-8489-4257-A8CD-E9185B59B750}" type="pres">
      <dgm:prSet presAssocID="{8A6BF088-9D75-4B1D-856B-1CDAA0431F5E}" presName="rootText" presStyleLbl="node2" presStyleIdx="2" presStyleCnt="3">
        <dgm:presLayoutVars>
          <dgm:chPref val="3"/>
        </dgm:presLayoutVars>
      </dgm:prSet>
      <dgm:spPr/>
      <dgm:t>
        <a:bodyPr/>
        <a:lstStyle/>
        <a:p>
          <a:endParaRPr lang="en-US"/>
        </a:p>
      </dgm:t>
    </dgm:pt>
    <dgm:pt modelId="{8ACA6056-196D-4772-822E-44596C7C895B}" type="pres">
      <dgm:prSet presAssocID="{8A6BF088-9D75-4B1D-856B-1CDAA0431F5E}" presName="rootConnector" presStyleLbl="node2" presStyleIdx="2" presStyleCnt="3"/>
      <dgm:spPr/>
      <dgm:t>
        <a:bodyPr/>
        <a:lstStyle/>
        <a:p>
          <a:endParaRPr lang="en-US"/>
        </a:p>
      </dgm:t>
    </dgm:pt>
    <dgm:pt modelId="{8C33AB1C-5D09-4F5B-942F-3CB91E070654}" type="pres">
      <dgm:prSet presAssocID="{8A6BF088-9D75-4B1D-856B-1CDAA0431F5E}" presName="hierChild4" presStyleCnt="0"/>
      <dgm:spPr/>
    </dgm:pt>
    <dgm:pt modelId="{4502F72A-C3BE-4664-8AAC-3EC2235F6780}" type="pres">
      <dgm:prSet presAssocID="{8A6BF088-9D75-4B1D-856B-1CDAA0431F5E}" presName="hierChild5" presStyleCnt="0"/>
      <dgm:spPr/>
    </dgm:pt>
    <dgm:pt modelId="{096C184F-9AEC-44A5-AAC3-8DEE211A277C}" type="pres">
      <dgm:prSet presAssocID="{F59673B9-8D19-4F6E-9AA2-5B68496E3594}" presName="hierChild3" presStyleCnt="0"/>
      <dgm:spPr/>
    </dgm:pt>
  </dgm:ptLst>
  <dgm:cxnLst>
    <dgm:cxn modelId="{D4643408-8368-4F89-A342-5ED51D486446}" type="presOf" srcId="{389E08C3-27EA-45A6-88D5-0B1260703227}" destId="{8253C66F-6EF1-4021-AFA9-B4A136F3F198}" srcOrd="0" destOrd="0" presId="urn:microsoft.com/office/officeart/2005/8/layout/orgChart1"/>
    <dgm:cxn modelId="{819DB900-FC2A-413B-ACFE-CBA00D15FE05}" type="presOf" srcId="{DC8CC5E7-229D-40B1-AFA5-57E43DB010C6}" destId="{448D86A7-D89A-42F6-BDBD-C05A8A8B7448}" srcOrd="0" destOrd="0" presId="urn:microsoft.com/office/officeart/2005/8/layout/orgChart1"/>
    <dgm:cxn modelId="{1FD1879D-A5A1-4324-94AA-C711887A0A53}" type="presOf" srcId="{F59673B9-8D19-4F6E-9AA2-5B68496E3594}" destId="{283CE7FE-C37F-4BF8-B2BA-771B12B0E094}" srcOrd="1" destOrd="0" presId="urn:microsoft.com/office/officeart/2005/8/layout/orgChart1"/>
    <dgm:cxn modelId="{D9A16FD3-DEBF-4A73-B722-CB24EA208596}" srcId="{F59673B9-8D19-4F6E-9AA2-5B68496E3594}" destId="{8A6BF088-9D75-4B1D-856B-1CDAA0431F5E}" srcOrd="2" destOrd="0" parTransId="{DC8CC5E7-229D-40B1-AFA5-57E43DB010C6}" sibTransId="{A9452DCD-169B-42AD-8E8B-37F7BFDBBE54}"/>
    <dgm:cxn modelId="{3BA90EB4-8705-4B84-B1D7-BD6F0A6B7BA9}" type="presOf" srcId="{3CC2D9E1-197D-4060-960E-AD5AD0669E3D}" destId="{B2FB63F0-7C85-49BD-888C-6C0D7AC4E76E}" srcOrd="0" destOrd="0" presId="urn:microsoft.com/office/officeart/2005/8/layout/orgChart1"/>
    <dgm:cxn modelId="{C4D27D30-8861-4DA8-B5DF-24E5F0FAAC74}" type="presOf" srcId="{3CC2D9E1-197D-4060-960E-AD5AD0669E3D}" destId="{B30E8E64-6E9B-4A75-9BB1-BFBE35D990DB}" srcOrd="1" destOrd="0" presId="urn:microsoft.com/office/officeart/2005/8/layout/orgChart1"/>
    <dgm:cxn modelId="{B1FEA0A7-550B-4707-847D-CAC7C5837964}" type="presOf" srcId="{F59673B9-8D19-4F6E-9AA2-5B68496E3594}" destId="{DF633E69-58D7-44A4-8387-BD8949196513}" srcOrd="0" destOrd="0" presId="urn:microsoft.com/office/officeart/2005/8/layout/orgChart1"/>
    <dgm:cxn modelId="{507A7295-F9B5-4C68-BA18-7281EE2C4418}" type="presOf" srcId="{A2708A36-720E-4A31-A81F-46BA52AA56F9}" destId="{E0377E4A-8273-4D83-8514-1BEB77DB98A1}" srcOrd="0" destOrd="0" presId="urn:microsoft.com/office/officeart/2005/8/layout/orgChart1"/>
    <dgm:cxn modelId="{4EEF83B1-78A8-46BF-ADDF-D9EB25A16334}" type="presOf" srcId="{8A6BF088-9D75-4B1D-856B-1CDAA0431F5E}" destId="{8A37BF08-8489-4257-A8CD-E9185B59B750}" srcOrd="0" destOrd="0" presId="urn:microsoft.com/office/officeart/2005/8/layout/orgChart1"/>
    <dgm:cxn modelId="{D59E1987-B148-410C-A0D4-9404E0EEA571}" type="presOf" srcId="{612B5D9D-081D-4496-A237-BE7F2F06A294}" destId="{15A4E9B6-6A2F-4A29-A7B6-DC417F146C63}" srcOrd="0" destOrd="0" presId="urn:microsoft.com/office/officeart/2005/8/layout/orgChart1"/>
    <dgm:cxn modelId="{7311C9EC-7E85-4658-BDC4-3ACAEA22F8C0}" srcId="{F59673B9-8D19-4F6E-9AA2-5B68496E3594}" destId="{389E08C3-27EA-45A6-88D5-0B1260703227}" srcOrd="1" destOrd="0" parTransId="{AC4BEE25-800E-4F1F-B597-77C5BB0D5DBA}" sibTransId="{8EA15528-CEC3-4EF0-BD28-38FC2537A40C}"/>
    <dgm:cxn modelId="{C7C87583-BF97-4B10-8519-6334E2F099C3}" type="presOf" srcId="{8A6BF088-9D75-4B1D-856B-1CDAA0431F5E}" destId="{8ACA6056-196D-4772-822E-44596C7C895B}" srcOrd="1" destOrd="0" presId="urn:microsoft.com/office/officeart/2005/8/layout/orgChart1"/>
    <dgm:cxn modelId="{873C66E5-9D0F-44DB-A9A1-908ADCE9D7AD}" type="presOf" srcId="{389E08C3-27EA-45A6-88D5-0B1260703227}" destId="{E7402AB9-2B68-421D-9AC2-898EDD28A89D}" srcOrd="1" destOrd="0" presId="urn:microsoft.com/office/officeart/2005/8/layout/orgChart1"/>
    <dgm:cxn modelId="{5DA4CEE4-89E4-49D9-90C1-4EA5C0EC6A58}" srcId="{612B5D9D-081D-4496-A237-BE7F2F06A294}" destId="{F59673B9-8D19-4F6E-9AA2-5B68496E3594}" srcOrd="0" destOrd="0" parTransId="{D9FEAF94-0ADF-4DFA-912C-C7E65411C105}" sibTransId="{4044E139-0EC3-4C68-8D46-51C2BAD17A02}"/>
    <dgm:cxn modelId="{C63576F7-E739-473E-8DDE-AAF47F63D6CD}" type="presOf" srcId="{AC4BEE25-800E-4F1F-B597-77C5BB0D5DBA}" destId="{43E1C70B-5996-4C7C-93E5-B6AB8091C113}" srcOrd="0" destOrd="0" presId="urn:microsoft.com/office/officeart/2005/8/layout/orgChart1"/>
    <dgm:cxn modelId="{0D2B8C34-C7B9-4CC3-BF49-F2F7216F5D67}" srcId="{F59673B9-8D19-4F6E-9AA2-5B68496E3594}" destId="{3CC2D9E1-197D-4060-960E-AD5AD0669E3D}" srcOrd="0" destOrd="0" parTransId="{A2708A36-720E-4A31-A81F-46BA52AA56F9}" sibTransId="{6905AA04-9A06-4781-A3FE-7427A77C6545}"/>
    <dgm:cxn modelId="{65959DE5-7E35-47D1-885C-245246CE8A09}" type="presParOf" srcId="{15A4E9B6-6A2F-4A29-A7B6-DC417F146C63}" destId="{8D2E36A7-ACAE-4E10-A30C-FBD1942F73E8}" srcOrd="0" destOrd="0" presId="urn:microsoft.com/office/officeart/2005/8/layout/orgChart1"/>
    <dgm:cxn modelId="{10367D67-7F3B-412C-9493-748A7236152A}" type="presParOf" srcId="{8D2E36A7-ACAE-4E10-A30C-FBD1942F73E8}" destId="{C572B1B0-3174-4728-97A7-8C4A976991D2}" srcOrd="0" destOrd="0" presId="urn:microsoft.com/office/officeart/2005/8/layout/orgChart1"/>
    <dgm:cxn modelId="{D497BFC3-9B58-4405-AEE5-BADFB0985519}" type="presParOf" srcId="{C572B1B0-3174-4728-97A7-8C4A976991D2}" destId="{DF633E69-58D7-44A4-8387-BD8949196513}" srcOrd="0" destOrd="0" presId="urn:microsoft.com/office/officeart/2005/8/layout/orgChart1"/>
    <dgm:cxn modelId="{6928D42E-DD7E-4723-899F-98F1DF650142}" type="presParOf" srcId="{C572B1B0-3174-4728-97A7-8C4A976991D2}" destId="{283CE7FE-C37F-4BF8-B2BA-771B12B0E094}" srcOrd="1" destOrd="0" presId="urn:microsoft.com/office/officeart/2005/8/layout/orgChart1"/>
    <dgm:cxn modelId="{1858B466-9A57-4B91-A122-2A7C21144BFF}" type="presParOf" srcId="{8D2E36A7-ACAE-4E10-A30C-FBD1942F73E8}" destId="{73A1E2CC-5E18-4136-A7CC-DE0EE87359CE}" srcOrd="1" destOrd="0" presId="urn:microsoft.com/office/officeart/2005/8/layout/orgChart1"/>
    <dgm:cxn modelId="{F4910CDD-8C8B-4A79-BB44-C44582177AF2}" type="presParOf" srcId="{73A1E2CC-5E18-4136-A7CC-DE0EE87359CE}" destId="{E0377E4A-8273-4D83-8514-1BEB77DB98A1}" srcOrd="0" destOrd="0" presId="urn:microsoft.com/office/officeart/2005/8/layout/orgChart1"/>
    <dgm:cxn modelId="{EC3A1479-CC34-4C4B-BFBB-4612447B43AF}" type="presParOf" srcId="{73A1E2CC-5E18-4136-A7CC-DE0EE87359CE}" destId="{A0B568E6-FB7F-4FC0-9A13-D4BA7AAC46BF}" srcOrd="1" destOrd="0" presId="urn:microsoft.com/office/officeart/2005/8/layout/orgChart1"/>
    <dgm:cxn modelId="{09E76AD2-BB1D-4BE9-B70D-3E9EBD0DBDDE}" type="presParOf" srcId="{A0B568E6-FB7F-4FC0-9A13-D4BA7AAC46BF}" destId="{51310FD7-733F-4224-8E66-690397E84625}" srcOrd="0" destOrd="0" presId="urn:microsoft.com/office/officeart/2005/8/layout/orgChart1"/>
    <dgm:cxn modelId="{5ABE2985-F7DB-4D8D-9B0F-86B483F5964A}" type="presParOf" srcId="{51310FD7-733F-4224-8E66-690397E84625}" destId="{B2FB63F0-7C85-49BD-888C-6C0D7AC4E76E}" srcOrd="0" destOrd="0" presId="urn:microsoft.com/office/officeart/2005/8/layout/orgChart1"/>
    <dgm:cxn modelId="{F38A5F2A-EB0D-4A86-95E5-9CEAC9000739}" type="presParOf" srcId="{51310FD7-733F-4224-8E66-690397E84625}" destId="{B30E8E64-6E9B-4A75-9BB1-BFBE35D990DB}" srcOrd="1" destOrd="0" presId="urn:microsoft.com/office/officeart/2005/8/layout/orgChart1"/>
    <dgm:cxn modelId="{EF600D2D-A083-45F1-9B63-F0BCB183589E}" type="presParOf" srcId="{A0B568E6-FB7F-4FC0-9A13-D4BA7AAC46BF}" destId="{CE10A426-E26E-48CC-A820-5B1786095DEB}" srcOrd="1" destOrd="0" presId="urn:microsoft.com/office/officeart/2005/8/layout/orgChart1"/>
    <dgm:cxn modelId="{E9E833A3-2D7A-4233-9E0D-C2472AA88DD0}" type="presParOf" srcId="{A0B568E6-FB7F-4FC0-9A13-D4BA7AAC46BF}" destId="{636871A3-0494-439F-AC30-662A2A19EBAC}" srcOrd="2" destOrd="0" presId="urn:microsoft.com/office/officeart/2005/8/layout/orgChart1"/>
    <dgm:cxn modelId="{9AE824D5-CA54-4092-ADE5-BB1F20D55F56}" type="presParOf" srcId="{73A1E2CC-5E18-4136-A7CC-DE0EE87359CE}" destId="{43E1C70B-5996-4C7C-93E5-B6AB8091C113}" srcOrd="2" destOrd="0" presId="urn:microsoft.com/office/officeart/2005/8/layout/orgChart1"/>
    <dgm:cxn modelId="{008165B1-F189-47F3-A5DD-E9577F46CECA}" type="presParOf" srcId="{73A1E2CC-5E18-4136-A7CC-DE0EE87359CE}" destId="{ABC9B86C-256F-4F68-8682-796BDF5DA539}" srcOrd="3" destOrd="0" presId="urn:microsoft.com/office/officeart/2005/8/layout/orgChart1"/>
    <dgm:cxn modelId="{F15083BB-74C2-42D8-A645-1865694154D2}" type="presParOf" srcId="{ABC9B86C-256F-4F68-8682-796BDF5DA539}" destId="{C62C8ED8-40BD-452A-B9BD-D53FC597C917}" srcOrd="0" destOrd="0" presId="urn:microsoft.com/office/officeart/2005/8/layout/orgChart1"/>
    <dgm:cxn modelId="{0EA95B6A-186B-407C-89E2-F2C09D197CD2}" type="presParOf" srcId="{C62C8ED8-40BD-452A-B9BD-D53FC597C917}" destId="{8253C66F-6EF1-4021-AFA9-B4A136F3F198}" srcOrd="0" destOrd="0" presId="urn:microsoft.com/office/officeart/2005/8/layout/orgChart1"/>
    <dgm:cxn modelId="{0CBC6538-156A-44AD-B291-C486DB73E29C}" type="presParOf" srcId="{C62C8ED8-40BD-452A-B9BD-D53FC597C917}" destId="{E7402AB9-2B68-421D-9AC2-898EDD28A89D}" srcOrd="1" destOrd="0" presId="urn:microsoft.com/office/officeart/2005/8/layout/orgChart1"/>
    <dgm:cxn modelId="{5C2137D6-321F-42D1-8EF0-C93E5CD3C0A6}" type="presParOf" srcId="{ABC9B86C-256F-4F68-8682-796BDF5DA539}" destId="{99C40D86-EAB9-4AC2-91B0-BCFD5FD1AF0B}" srcOrd="1" destOrd="0" presId="urn:microsoft.com/office/officeart/2005/8/layout/orgChart1"/>
    <dgm:cxn modelId="{E91AB116-5BE1-436B-A994-67E5B113E2B6}" type="presParOf" srcId="{ABC9B86C-256F-4F68-8682-796BDF5DA539}" destId="{E2CC7588-5C8F-489A-BC23-BAE0470B8FDB}" srcOrd="2" destOrd="0" presId="urn:microsoft.com/office/officeart/2005/8/layout/orgChart1"/>
    <dgm:cxn modelId="{325A7E1E-2455-4429-8C5B-2202ABC41810}" type="presParOf" srcId="{73A1E2CC-5E18-4136-A7CC-DE0EE87359CE}" destId="{448D86A7-D89A-42F6-BDBD-C05A8A8B7448}" srcOrd="4" destOrd="0" presId="urn:microsoft.com/office/officeart/2005/8/layout/orgChart1"/>
    <dgm:cxn modelId="{F81F4163-D8EE-4F53-BE6D-833A930CB4C7}" type="presParOf" srcId="{73A1E2CC-5E18-4136-A7CC-DE0EE87359CE}" destId="{A2ECD5D5-D37D-438D-B516-2C8CA7828171}" srcOrd="5" destOrd="0" presId="urn:microsoft.com/office/officeart/2005/8/layout/orgChart1"/>
    <dgm:cxn modelId="{E32E61EC-D098-47E2-AE08-E13CFFEB8CD9}" type="presParOf" srcId="{A2ECD5D5-D37D-438D-B516-2C8CA7828171}" destId="{85E499AC-9D9E-4550-985C-AE29D6329B9E}" srcOrd="0" destOrd="0" presId="urn:microsoft.com/office/officeart/2005/8/layout/orgChart1"/>
    <dgm:cxn modelId="{D5C0C7A1-1339-4B71-BC59-1F366ED8898B}" type="presParOf" srcId="{85E499AC-9D9E-4550-985C-AE29D6329B9E}" destId="{8A37BF08-8489-4257-A8CD-E9185B59B750}" srcOrd="0" destOrd="0" presId="urn:microsoft.com/office/officeart/2005/8/layout/orgChart1"/>
    <dgm:cxn modelId="{351C7C02-5EF4-44C7-87D3-1B2D76206A44}" type="presParOf" srcId="{85E499AC-9D9E-4550-985C-AE29D6329B9E}" destId="{8ACA6056-196D-4772-822E-44596C7C895B}" srcOrd="1" destOrd="0" presId="urn:microsoft.com/office/officeart/2005/8/layout/orgChart1"/>
    <dgm:cxn modelId="{6CD970F5-D9B8-4DF6-9C65-CBC10F5FCAE5}" type="presParOf" srcId="{A2ECD5D5-D37D-438D-B516-2C8CA7828171}" destId="{8C33AB1C-5D09-4F5B-942F-3CB91E070654}" srcOrd="1" destOrd="0" presId="urn:microsoft.com/office/officeart/2005/8/layout/orgChart1"/>
    <dgm:cxn modelId="{18867BDE-C589-485B-99AD-A18A48623B56}" type="presParOf" srcId="{A2ECD5D5-D37D-438D-B516-2C8CA7828171}" destId="{4502F72A-C3BE-4664-8AAC-3EC2235F6780}" srcOrd="2" destOrd="0" presId="urn:microsoft.com/office/officeart/2005/8/layout/orgChart1"/>
    <dgm:cxn modelId="{F29565A0-0CDC-4539-8B25-D9E57238F896}" type="presParOf" srcId="{8D2E36A7-ACAE-4E10-A30C-FBD1942F73E8}" destId="{096C184F-9AEC-44A5-AAC3-8DEE211A277C}"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9BC42CE-80BB-4182-8BC7-E4A822566F84}" type="doc">
      <dgm:prSet loTypeId="urn:microsoft.com/office/officeart/2005/8/layout/orgChart1" loCatId="hierarchy" qsTypeId="urn:microsoft.com/office/officeart/2005/8/quickstyle/simple1" qsCatId="simple" csTypeId="urn:microsoft.com/office/officeart/2005/8/colors/accent1_2" csCatId="accent1"/>
      <dgm:spPr/>
    </dgm:pt>
    <dgm:pt modelId="{ADB803E3-1600-4C3A-9428-4EC820628544}">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tx1"/>
              </a:solidFill>
              <a:effectLst/>
              <a:latin typeface="Arial" charset="0"/>
              <a:cs typeface="Arial" charset="0"/>
            </a:rPr>
            <a:t>Accommodation</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b="1" i="0" u="none" strike="noStrike" cap="none" normalizeH="0" baseline="0" smtClean="0">
            <a:ln>
              <a:noFill/>
            </a:ln>
            <a:solidFill>
              <a:schemeClr val="tx1"/>
            </a:solidFill>
            <a:effectLst/>
            <a:latin typeface="Arial"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Read test/text</a:t>
          </a:r>
        </a:p>
      </dgm:t>
    </dgm:pt>
    <dgm:pt modelId="{CB40B9CC-54ED-417C-B712-883D7279C8EE}" type="parTrans" cxnId="{DDA5FF7A-2736-4E57-B6D6-90305AB0E1B8}">
      <dgm:prSet/>
      <dgm:spPr/>
    </dgm:pt>
    <dgm:pt modelId="{676E54EF-E700-44A5-A803-61CC4175B4D7}" type="sibTrans" cxnId="{DDA5FF7A-2736-4E57-B6D6-90305AB0E1B8}">
      <dgm:prSet/>
      <dgm:spPr/>
    </dgm:pt>
    <dgm:pt modelId="{1FA7A9FE-61AE-4D21-AACD-BA77E1BBC96C}">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b="1" i="0" u="none" strike="noStrike" cap="none" normalizeH="0" baseline="0" smtClean="0">
            <a:ln>
              <a:noFill/>
            </a:ln>
            <a:solidFill>
              <a:schemeClr val="tx1"/>
            </a:solidFill>
            <a:effectLst/>
            <a:latin typeface="Arial"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tx1"/>
              </a:solidFill>
              <a:effectLst/>
              <a:latin typeface="Arial" charset="0"/>
              <a:cs typeface="Arial" charset="0"/>
            </a:rPr>
            <a:t>Elementary</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Reading is modeled in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class, small groups,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paired reading,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pull-out sessions </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smtClean="0">
            <a:ln>
              <a:noFill/>
            </a:ln>
            <a:solidFill>
              <a:schemeClr val="tx1"/>
            </a:solidFill>
            <a:effectLst/>
            <a:latin typeface="Arial"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b="1" i="0" u="none" strike="noStrike" cap="none" normalizeH="0" baseline="0" smtClean="0">
            <a:ln>
              <a:noFill/>
            </a:ln>
            <a:solidFill>
              <a:schemeClr val="tx1"/>
            </a:solidFill>
            <a:effectLst/>
            <a:latin typeface="Arial" charset="0"/>
            <a:cs typeface="Arial" charset="0"/>
          </a:endParaRPr>
        </a:p>
      </dgm:t>
    </dgm:pt>
    <dgm:pt modelId="{D9DDF4C6-8742-4BFE-9A5F-765038A7A6FF}" type="parTrans" cxnId="{5A7D2878-11A7-4511-866C-6E071F230D6E}">
      <dgm:prSet/>
      <dgm:spPr/>
    </dgm:pt>
    <dgm:pt modelId="{5B0C25F3-2D51-4243-90AC-6CE467253F40}" type="sibTrans" cxnId="{5A7D2878-11A7-4511-866C-6E071F230D6E}">
      <dgm:prSet/>
      <dgm:spPr/>
    </dgm:pt>
    <dgm:pt modelId="{2CE71A82-473F-4DF4-A1BA-FC65050E9F90}">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tx1"/>
              </a:solidFill>
              <a:effectLst/>
              <a:latin typeface="Arial" charset="0"/>
              <a:cs typeface="Arial" charset="0"/>
            </a:rPr>
            <a:t>Middle School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Test/text is read to whole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class,  peer assistance,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 audio books, screen</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 readers, pull-out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  </a:t>
          </a:r>
        </a:p>
      </dgm:t>
    </dgm:pt>
    <dgm:pt modelId="{AF162D9B-EED5-4B79-9022-29E0574FB825}" type="parTrans" cxnId="{D9F2A61C-99A2-4052-B1B1-36C268704AFF}">
      <dgm:prSet/>
      <dgm:spPr/>
    </dgm:pt>
    <dgm:pt modelId="{17FF52BC-CEB8-4A4C-B5C9-4785647A7A25}" type="sibTrans" cxnId="{D9F2A61C-99A2-4052-B1B1-36C268704AFF}">
      <dgm:prSet/>
      <dgm:spPr/>
    </dgm:pt>
    <dgm:pt modelId="{39490067-9FDE-47FC-9181-619E9918F149}">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tx1"/>
              </a:solidFill>
              <a:effectLst/>
              <a:latin typeface="Arial" charset="0"/>
              <a:cs typeface="Arial" charset="0"/>
            </a:rPr>
            <a:t>High School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Student advocates for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read-aloud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 accommodation, audio</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Arial" charset="0"/>
              <a:cs typeface="Arial" charset="0"/>
            </a:rPr>
            <a:t> books, screen readers</a:t>
          </a:r>
        </a:p>
      </dgm:t>
    </dgm:pt>
    <dgm:pt modelId="{922E3A04-DCF9-486E-BA6D-54C6EE1A1706}" type="parTrans" cxnId="{C4D0CCB9-7019-4FCE-8377-BF49561F33DA}">
      <dgm:prSet/>
      <dgm:spPr/>
    </dgm:pt>
    <dgm:pt modelId="{4DA3AF53-73B9-4512-B1B1-59A9BFB7F854}" type="sibTrans" cxnId="{C4D0CCB9-7019-4FCE-8377-BF49561F33DA}">
      <dgm:prSet/>
      <dgm:spPr/>
    </dgm:pt>
    <dgm:pt modelId="{586447FD-A023-4510-B2E9-D41B65B76B6F}" type="pres">
      <dgm:prSet presAssocID="{99BC42CE-80BB-4182-8BC7-E4A822566F84}" presName="hierChild1" presStyleCnt="0">
        <dgm:presLayoutVars>
          <dgm:orgChart val="1"/>
          <dgm:chPref val="1"/>
          <dgm:dir/>
          <dgm:animOne val="branch"/>
          <dgm:animLvl val="lvl"/>
          <dgm:resizeHandles/>
        </dgm:presLayoutVars>
      </dgm:prSet>
      <dgm:spPr/>
    </dgm:pt>
    <dgm:pt modelId="{AA28522C-35F5-40CA-8027-3F48E30076B6}" type="pres">
      <dgm:prSet presAssocID="{ADB803E3-1600-4C3A-9428-4EC820628544}" presName="hierRoot1" presStyleCnt="0">
        <dgm:presLayoutVars>
          <dgm:hierBranch/>
        </dgm:presLayoutVars>
      </dgm:prSet>
      <dgm:spPr/>
    </dgm:pt>
    <dgm:pt modelId="{FB8F99A5-3E87-4882-9D57-6BBEE7A14225}" type="pres">
      <dgm:prSet presAssocID="{ADB803E3-1600-4C3A-9428-4EC820628544}" presName="rootComposite1" presStyleCnt="0"/>
      <dgm:spPr/>
    </dgm:pt>
    <dgm:pt modelId="{BD24E270-A781-495C-BFBB-7B02ECE4845F}" type="pres">
      <dgm:prSet presAssocID="{ADB803E3-1600-4C3A-9428-4EC820628544}" presName="rootText1" presStyleLbl="node0" presStyleIdx="0" presStyleCnt="1">
        <dgm:presLayoutVars>
          <dgm:chPref val="3"/>
        </dgm:presLayoutVars>
      </dgm:prSet>
      <dgm:spPr/>
      <dgm:t>
        <a:bodyPr/>
        <a:lstStyle/>
        <a:p>
          <a:endParaRPr lang="en-US"/>
        </a:p>
      </dgm:t>
    </dgm:pt>
    <dgm:pt modelId="{E87DFB3E-F047-4598-A9A8-5B952014C08B}" type="pres">
      <dgm:prSet presAssocID="{ADB803E3-1600-4C3A-9428-4EC820628544}" presName="rootConnector1" presStyleLbl="node1" presStyleIdx="0" presStyleCnt="0"/>
      <dgm:spPr/>
      <dgm:t>
        <a:bodyPr/>
        <a:lstStyle/>
        <a:p>
          <a:endParaRPr lang="en-US"/>
        </a:p>
      </dgm:t>
    </dgm:pt>
    <dgm:pt modelId="{8388E1D1-F981-4832-A636-EE20190161A2}" type="pres">
      <dgm:prSet presAssocID="{ADB803E3-1600-4C3A-9428-4EC820628544}" presName="hierChild2" presStyleCnt="0"/>
      <dgm:spPr/>
    </dgm:pt>
    <dgm:pt modelId="{33B4E19B-717E-4DB4-827B-91DA55E2C0B0}" type="pres">
      <dgm:prSet presAssocID="{D9DDF4C6-8742-4BFE-9A5F-765038A7A6FF}" presName="Name35" presStyleLbl="parChTrans1D2" presStyleIdx="0" presStyleCnt="3"/>
      <dgm:spPr/>
    </dgm:pt>
    <dgm:pt modelId="{6D63A1AC-3B62-4F88-95C8-9AC2B6B231EE}" type="pres">
      <dgm:prSet presAssocID="{1FA7A9FE-61AE-4D21-AACD-BA77E1BBC96C}" presName="hierRoot2" presStyleCnt="0">
        <dgm:presLayoutVars>
          <dgm:hierBranch/>
        </dgm:presLayoutVars>
      </dgm:prSet>
      <dgm:spPr/>
    </dgm:pt>
    <dgm:pt modelId="{D00AF789-8830-43DD-82C1-FD9EFE0CCAA5}" type="pres">
      <dgm:prSet presAssocID="{1FA7A9FE-61AE-4D21-AACD-BA77E1BBC96C}" presName="rootComposite" presStyleCnt="0"/>
      <dgm:spPr/>
    </dgm:pt>
    <dgm:pt modelId="{A148A6BA-D8C9-4736-8269-F66A9BBAF68E}" type="pres">
      <dgm:prSet presAssocID="{1FA7A9FE-61AE-4D21-AACD-BA77E1BBC96C}" presName="rootText" presStyleLbl="node2" presStyleIdx="0" presStyleCnt="3">
        <dgm:presLayoutVars>
          <dgm:chPref val="3"/>
        </dgm:presLayoutVars>
      </dgm:prSet>
      <dgm:spPr/>
      <dgm:t>
        <a:bodyPr/>
        <a:lstStyle/>
        <a:p>
          <a:endParaRPr lang="en-US"/>
        </a:p>
      </dgm:t>
    </dgm:pt>
    <dgm:pt modelId="{67A98C60-A9DB-4AD0-8CA2-37FCC4B7C64E}" type="pres">
      <dgm:prSet presAssocID="{1FA7A9FE-61AE-4D21-AACD-BA77E1BBC96C}" presName="rootConnector" presStyleLbl="node2" presStyleIdx="0" presStyleCnt="3"/>
      <dgm:spPr/>
      <dgm:t>
        <a:bodyPr/>
        <a:lstStyle/>
        <a:p>
          <a:endParaRPr lang="en-US"/>
        </a:p>
      </dgm:t>
    </dgm:pt>
    <dgm:pt modelId="{B8416ECB-EB0C-4456-B699-C9C3D2D4956D}" type="pres">
      <dgm:prSet presAssocID="{1FA7A9FE-61AE-4D21-AACD-BA77E1BBC96C}" presName="hierChild4" presStyleCnt="0"/>
      <dgm:spPr/>
    </dgm:pt>
    <dgm:pt modelId="{EFF1FE72-3583-4E3B-AC51-8D2E1B21C3D7}" type="pres">
      <dgm:prSet presAssocID="{1FA7A9FE-61AE-4D21-AACD-BA77E1BBC96C}" presName="hierChild5" presStyleCnt="0"/>
      <dgm:spPr/>
    </dgm:pt>
    <dgm:pt modelId="{9376EBA1-F1E2-4141-A9F3-E2757B2774DF}" type="pres">
      <dgm:prSet presAssocID="{AF162D9B-EED5-4B79-9022-29E0574FB825}" presName="Name35" presStyleLbl="parChTrans1D2" presStyleIdx="1" presStyleCnt="3"/>
      <dgm:spPr/>
    </dgm:pt>
    <dgm:pt modelId="{399F7F64-E622-4A86-BB0C-A15F792D76B4}" type="pres">
      <dgm:prSet presAssocID="{2CE71A82-473F-4DF4-A1BA-FC65050E9F90}" presName="hierRoot2" presStyleCnt="0">
        <dgm:presLayoutVars>
          <dgm:hierBranch/>
        </dgm:presLayoutVars>
      </dgm:prSet>
      <dgm:spPr/>
    </dgm:pt>
    <dgm:pt modelId="{214366DD-D4FB-42F1-A7D2-8C83040DBC14}" type="pres">
      <dgm:prSet presAssocID="{2CE71A82-473F-4DF4-A1BA-FC65050E9F90}" presName="rootComposite" presStyleCnt="0"/>
      <dgm:spPr/>
    </dgm:pt>
    <dgm:pt modelId="{E5A88AA1-E2EB-4D7F-968E-D5B952D02D19}" type="pres">
      <dgm:prSet presAssocID="{2CE71A82-473F-4DF4-A1BA-FC65050E9F90}" presName="rootText" presStyleLbl="node2" presStyleIdx="1" presStyleCnt="3">
        <dgm:presLayoutVars>
          <dgm:chPref val="3"/>
        </dgm:presLayoutVars>
      </dgm:prSet>
      <dgm:spPr/>
      <dgm:t>
        <a:bodyPr/>
        <a:lstStyle/>
        <a:p>
          <a:endParaRPr lang="en-US"/>
        </a:p>
      </dgm:t>
    </dgm:pt>
    <dgm:pt modelId="{AF3DE84D-25C5-4030-9BFD-4351BF8EDECB}" type="pres">
      <dgm:prSet presAssocID="{2CE71A82-473F-4DF4-A1BA-FC65050E9F90}" presName="rootConnector" presStyleLbl="node2" presStyleIdx="1" presStyleCnt="3"/>
      <dgm:spPr/>
      <dgm:t>
        <a:bodyPr/>
        <a:lstStyle/>
        <a:p>
          <a:endParaRPr lang="en-US"/>
        </a:p>
      </dgm:t>
    </dgm:pt>
    <dgm:pt modelId="{ED3CFC1A-6CB9-47A9-B09E-4DED2313C12A}" type="pres">
      <dgm:prSet presAssocID="{2CE71A82-473F-4DF4-A1BA-FC65050E9F90}" presName="hierChild4" presStyleCnt="0"/>
      <dgm:spPr/>
    </dgm:pt>
    <dgm:pt modelId="{AC746DF4-A813-4667-AE8B-3EBF2B986CA7}" type="pres">
      <dgm:prSet presAssocID="{2CE71A82-473F-4DF4-A1BA-FC65050E9F90}" presName="hierChild5" presStyleCnt="0"/>
      <dgm:spPr/>
    </dgm:pt>
    <dgm:pt modelId="{E617B06C-ECB0-477D-8AD0-BBD36805300B}" type="pres">
      <dgm:prSet presAssocID="{922E3A04-DCF9-486E-BA6D-54C6EE1A1706}" presName="Name35" presStyleLbl="parChTrans1D2" presStyleIdx="2" presStyleCnt="3"/>
      <dgm:spPr/>
    </dgm:pt>
    <dgm:pt modelId="{DCDCCAA9-26C4-44B8-9B45-F67985282FAE}" type="pres">
      <dgm:prSet presAssocID="{39490067-9FDE-47FC-9181-619E9918F149}" presName="hierRoot2" presStyleCnt="0">
        <dgm:presLayoutVars>
          <dgm:hierBranch/>
        </dgm:presLayoutVars>
      </dgm:prSet>
      <dgm:spPr/>
    </dgm:pt>
    <dgm:pt modelId="{DA127F7A-2097-4FFC-BB2F-5BAEF7FFD9C3}" type="pres">
      <dgm:prSet presAssocID="{39490067-9FDE-47FC-9181-619E9918F149}" presName="rootComposite" presStyleCnt="0"/>
      <dgm:spPr/>
    </dgm:pt>
    <dgm:pt modelId="{79DAF02D-BB13-49EE-A9DC-E60679F75ADD}" type="pres">
      <dgm:prSet presAssocID="{39490067-9FDE-47FC-9181-619E9918F149}" presName="rootText" presStyleLbl="node2" presStyleIdx="2" presStyleCnt="3">
        <dgm:presLayoutVars>
          <dgm:chPref val="3"/>
        </dgm:presLayoutVars>
      </dgm:prSet>
      <dgm:spPr/>
      <dgm:t>
        <a:bodyPr/>
        <a:lstStyle/>
        <a:p>
          <a:endParaRPr lang="en-US"/>
        </a:p>
      </dgm:t>
    </dgm:pt>
    <dgm:pt modelId="{D768BA03-686A-4881-8C1D-786968C9929B}" type="pres">
      <dgm:prSet presAssocID="{39490067-9FDE-47FC-9181-619E9918F149}" presName="rootConnector" presStyleLbl="node2" presStyleIdx="2" presStyleCnt="3"/>
      <dgm:spPr/>
      <dgm:t>
        <a:bodyPr/>
        <a:lstStyle/>
        <a:p>
          <a:endParaRPr lang="en-US"/>
        </a:p>
      </dgm:t>
    </dgm:pt>
    <dgm:pt modelId="{E1AED989-A4FF-4AEE-8E5E-98958226AD14}" type="pres">
      <dgm:prSet presAssocID="{39490067-9FDE-47FC-9181-619E9918F149}" presName="hierChild4" presStyleCnt="0"/>
      <dgm:spPr/>
    </dgm:pt>
    <dgm:pt modelId="{EC4B9185-6220-4E55-9D48-50A5E696E528}" type="pres">
      <dgm:prSet presAssocID="{39490067-9FDE-47FC-9181-619E9918F149}" presName="hierChild5" presStyleCnt="0"/>
      <dgm:spPr/>
    </dgm:pt>
    <dgm:pt modelId="{966CD5CE-A320-4D95-8EF0-DE4C14621301}" type="pres">
      <dgm:prSet presAssocID="{ADB803E3-1600-4C3A-9428-4EC820628544}" presName="hierChild3" presStyleCnt="0"/>
      <dgm:spPr/>
    </dgm:pt>
  </dgm:ptLst>
  <dgm:cxnLst>
    <dgm:cxn modelId="{AA6F43CD-958B-4123-9B34-8F45D9E4FBB7}" type="presOf" srcId="{39490067-9FDE-47FC-9181-619E9918F149}" destId="{D768BA03-686A-4881-8C1D-786968C9929B}" srcOrd="1" destOrd="0" presId="urn:microsoft.com/office/officeart/2005/8/layout/orgChart1"/>
    <dgm:cxn modelId="{C4D0CCB9-7019-4FCE-8377-BF49561F33DA}" srcId="{ADB803E3-1600-4C3A-9428-4EC820628544}" destId="{39490067-9FDE-47FC-9181-619E9918F149}" srcOrd="2" destOrd="0" parTransId="{922E3A04-DCF9-486E-BA6D-54C6EE1A1706}" sibTransId="{4DA3AF53-73B9-4512-B1B1-59A9BFB7F854}"/>
    <dgm:cxn modelId="{4679D7FE-5752-4F77-8AF2-6ADBB53FFF4B}" type="presOf" srcId="{ADB803E3-1600-4C3A-9428-4EC820628544}" destId="{E87DFB3E-F047-4598-A9A8-5B952014C08B}" srcOrd="1" destOrd="0" presId="urn:microsoft.com/office/officeart/2005/8/layout/orgChart1"/>
    <dgm:cxn modelId="{1B5ADF9F-6306-446C-A29C-3BE527ED4F55}" type="presOf" srcId="{D9DDF4C6-8742-4BFE-9A5F-765038A7A6FF}" destId="{33B4E19B-717E-4DB4-827B-91DA55E2C0B0}" srcOrd="0" destOrd="0" presId="urn:microsoft.com/office/officeart/2005/8/layout/orgChart1"/>
    <dgm:cxn modelId="{70746699-223D-4B95-A8B6-489E02A2CA5B}" type="presOf" srcId="{2CE71A82-473F-4DF4-A1BA-FC65050E9F90}" destId="{E5A88AA1-E2EB-4D7F-968E-D5B952D02D19}" srcOrd="0" destOrd="0" presId="urn:microsoft.com/office/officeart/2005/8/layout/orgChart1"/>
    <dgm:cxn modelId="{CEBB50C0-7B96-4098-8049-5C8445748DA3}" type="presOf" srcId="{39490067-9FDE-47FC-9181-619E9918F149}" destId="{79DAF02D-BB13-49EE-A9DC-E60679F75ADD}" srcOrd="0" destOrd="0" presId="urn:microsoft.com/office/officeart/2005/8/layout/orgChart1"/>
    <dgm:cxn modelId="{6F744548-103B-4CA2-B1BB-91C7B626F0C1}" type="presOf" srcId="{2CE71A82-473F-4DF4-A1BA-FC65050E9F90}" destId="{AF3DE84D-25C5-4030-9BFD-4351BF8EDECB}" srcOrd="1" destOrd="0" presId="urn:microsoft.com/office/officeart/2005/8/layout/orgChart1"/>
    <dgm:cxn modelId="{D9F2A61C-99A2-4052-B1B1-36C268704AFF}" srcId="{ADB803E3-1600-4C3A-9428-4EC820628544}" destId="{2CE71A82-473F-4DF4-A1BA-FC65050E9F90}" srcOrd="1" destOrd="0" parTransId="{AF162D9B-EED5-4B79-9022-29E0574FB825}" sibTransId="{17FF52BC-CEB8-4A4C-B5C9-4785647A7A25}"/>
    <dgm:cxn modelId="{A991AFA6-594C-4663-A88A-972F2EC69AB6}" type="presOf" srcId="{AF162D9B-EED5-4B79-9022-29E0574FB825}" destId="{9376EBA1-F1E2-4141-A9F3-E2757B2774DF}" srcOrd="0" destOrd="0" presId="urn:microsoft.com/office/officeart/2005/8/layout/orgChart1"/>
    <dgm:cxn modelId="{5643B41D-B3E3-4C2E-A682-03E2A974E386}" type="presOf" srcId="{99BC42CE-80BB-4182-8BC7-E4A822566F84}" destId="{586447FD-A023-4510-B2E9-D41B65B76B6F}" srcOrd="0" destOrd="0" presId="urn:microsoft.com/office/officeart/2005/8/layout/orgChart1"/>
    <dgm:cxn modelId="{E367B8A6-2E3B-4973-8B9B-972CC3CA7EC2}" type="presOf" srcId="{1FA7A9FE-61AE-4D21-AACD-BA77E1BBC96C}" destId="{A148A6BA-D8C9-4736-8269-F66A9BBAF68E}" srcOrd="0" destOrd="0" presId="urn:microsoft.com/office/officeart/2005/8/layout/orgChart1"/>
    <dgm:cxn modelId="{DDA5FF7A-2736-4E57-B6D6-90305AB0E1B8}" srcId="{99BC42CE-80BB-4182-8BC7-E4A822566F84}" destId="{ADB803E3-1600-4C3A-9428-4EC820628544}" srcOrd="0" destOrd="0" parTransId="{CB40B9CC-54ED-417C-B712-883D7279C8EE}" sibTransId="{676E54EF-E700-44A5-A803-61CC4175B4D7}"/>
    <dgm:cxn modelId="{085C48BE-29EF-403B-9096-9389DE2C5861}" type="presOf" srcId="{1FA7A9FE-61AE-4D21-AACD-BA77E1BBC96C}" destId="{67A98C60-A9DB-4AD0-8CA2-37FCC4B7C64E}" srcOrd="1" destOrd="0" presId="urn:microsoft.com/office/officeart/2005/8/layout/orgChart1"/>
    <dgm:cxn modelId="{3D96AAFE-C107-477E-8101-86A01497E71B}" type="presOf" srcId="{ADB803E3-1600-4C3A-9428-4EC820628544}" destId="{BD24E270-A781-495C-BFBB-7B02ECE4845F}" srcOrd="0" destOrd="0" presId="urn:microsoft.com/office/officeart/2005/8/layout/orgChart1"/>
    <dgm:cxn modelId="{5A7D2878-11A7-4511-866C-6E071F230D6E}" srcId="{ADB803E3-1600-4C3A-9428-4EC820628544}" destId="{1FA7A9FE-61AE-4D21-AACD-BA77E1BBC96C}" srcOrd="0" destOrd="0" parTransId="{D9DDF4C6-8742-4BFE-9A5F-765038A7A6FF}" sibTransId="{5B0C25F3-2D51-4243-90AC-6CE467253F40}"/>
    <dgm:cxn modelId="{9FF9D525-CABA-4A91-96D6-EBE37707E15D}" type="presOf" srcId="{922E3A04-DCF9-486E-BA6D-54C6EE1A1706}" destId="{E617B06C-ECB0-477D-8AD0-BBD36805300B}" srcOrd="0" destOrd="0" presId="urn:microsoft.com/office/officeart/2005/8/layout/orgChart1"/>
    <dgm:cxn modelId="{FF99D1AB-6A72-40AD-8323-DBA55A339131}" type="presParOf" srcId="{586447FD-A023-4510-B2E9-D41B65B76B6F}" destId="{AA28522C-35F5-40CA-8027-3F48E30076B6}" srcOrd="0" destOrd="0" presId="urn:microsoft.com/office/officeart/2005/8/layout/orgChart1"/>
    <dgm:cxn modelId="{961BB875-01B0-4DA5-B1CE-7983193AD2BD}" type="presParOf" srcId="{AA28522C-35F5-40CA-8027-3F48E30076B6}" destId="{FB8F99A5-3E87-4882-9D57-6BBEE7A14225}" srcOrd="0" destOrd="0" presId="urn:microsoft.com/office/officeart/2005/8/layout/orgChart1"/>
    <dgm:cxn modelId="{FFA25A80-A0FE-4AEE-981E-6B9AE7BC2872}" type="presParOf" srcId="{FB8F99A5-3E87-4882-9D57-6BBEE7A14225}" destId="{BD24E270-A781-495C-BFBB-7B02ECE4845F}" srcOrd="0" destOrd="0" presId="urn:microsoft.com/office/officeart/2005/8/layout/orgChart1"/>
    <dgm:cxn modelId="{24ABB6A6-47BF-41E7-9BBF-C5085793A6A8}" type="presParOf" srcId="{FB8F99A5-3E87-4882-9D57-6BBEE7A14225}" destId="{E87DFB3E-F047-4598-A9A8-5B952014C08B}" srcOrd="1" destOrd="0" presId="urn:microsoft.com/office/officeart/2005/8/layout/orgChart1"/>
    <dgm:cxn modelId="{2D8B373E-004C-466F-A156-15F642892FE5}" type="presParOf" srcId="{AA28522C-35F5-40CA-8027-3F48E30076B6}" destId="{8388E1D1-F981-4832-A636-EE20190161A2}" srcOrd="1" destOrd="0" presId="urn:microsoft.com/office/officeart/2005/8/layout/orgChart1"/>
    <dgm:cxn modelId="{8FFC083A-2081-4812-9383-7089F8060D7F}" type="presParOf" srcId="{8388E1D1-F981-4832-A636-EE20190161A2}" destId="{33B4E19B-717E-4DB4-827B-91DA55E2C0B0}" srcOrd="0" destOrd="0" presId="urn:microsoft.com/office/officeart/2005/8/layout/orgChart1"/>
    <dgm:cxn modelId="{B19CE898-7758-4463-82C9-DBAF41B87160}" type="presParOf" srcId="{8388E1D1-F981-4832-A636-EE20190161A2}" destId="{6D63A1AC-3B62-4F88-95C8-9AC2B6B231EE}" srcOrd="1" destOrd="0" presId="urn:microsoft.com/office/officeart/2005/8/layout/orgChart1"/>
    <dgm:cxn modelId="{59443DBC-916A-4608-8986-3237A4CCCDA2}" type="presParOf" srcId="{6D63A1AC-3B62-4F88-95C8-9AC2B6B231EE}" destId="{D00AF789-8830-43DD-82C1-FD9EFE0CCAA5}" srcOrd="0" destOrd="0" presId="urn:microsoft.com/office/officeart/2005/8/layout/orgChart1"/>
    <dgm:cxn modelId="{B5F227DB-6941-4AF4-A411-EB8FAC736BC9}" type="presParOf" srcId="{D00AF789-8830-43DD-82C1-FD9EFE0CCAA5}" destId="{A148A6BA-D8C9-4736-8269-F66A9BBAF68E}" srcOrd="0" destOrd="0" presId="urn:microsoft.com/office/officeart/2005/8/layout/orgChart1"/>
    <dgm:cxn modelId="{9F01514D-8B5C-4177-8F68-8EA458D4BD12}" type="presParOf" srcId="{D00AF789-8830-43DD-82C1-FD9EFE0CCAA5}" destId="{67A98C60-A9DB-4AD0-8CA2-37FCC4B7C64E}" srcOrd="1" destOrd="0" presId="urn:microsoft.com/office/officeart/2005/8/layout/orgChart1"/>
    <dgm:cxn modelId="{CA5E636F-BA6F-4904-816C-13E2A6688F97}" type="presParOf" srcId="{6D63A1AC-3B62-4F88-95C8-9AC2B6B231EE}" destId="{B8416ECB-EB0C-4456-B699-C9C3D2D4956D}" srcOrd="1" destOrd="0" presId="urn:microsoft.com/office/officeart/2005/8/layout/orgChart1"/>
    <dgm:cxn modelId="{BE452D03-25CA-4800-B02B-9C0A9A3CE260}" type="presParOf" srcId="{6D63A1AC-3B62-4F88-95C8-9AC2B6B231EE}" destId="{EFF1FE72-3583-4E3B-AC51-8D2E1B21C3D7}" srcOrd="2" destOrd="0" presId="urn:microsoft.com/office/officeart/2005/8/layout/orgChart1"/>
    <dgm:cxn modelId="{3145C72D-86A1-409C-8FEE-D4A7079415EF}" type="presParOf" srcId="{8388E1D1-F981-4832-A636-EE20190161A2}" destId="{9376EBA1-F1E2-4141-A9F3-E2757B2774DF}" srcOrd="2" destOrd="0" presId="urn:microsoft.com/office/officeart/2005/8/layout/orgChart1"/>
    <dgm:cxn modelId="{D184F65E-088C-44DC-849C-1A7CAEE9D023}" type="presParOf" srcId="{8388E1D1-F981-4832-A636-EE20190161A2}" destId="{399F7F64-E622-4A86-BB0C-A15F792D76B4}" srcOrd="3" destOrd="0" presId="urn:microsoft.com/office/officeart/2005/8/layout/orgChart1"/>
    <dgm:cxn modelId="{449216A2-3795-4872-92C7-EDA09BD03162}" type="presParOf" srcId="{399F7F64-E622-4A86-BB0C-A15F792D76B4}" destId="{214366DD-D4FB-42F1-A7D2-8C83040DBC14}" srcOrd="0" destOrd="0" presId="urn:microsoft.com/office/officeart/2005/8/layout/orgChart1"/>
    <dgm:cxn modelId="{4BA76C74-25AB-45BE-A7B3-E1D830D72297}" type="presParOf" srcId="{214366DD-D4FB-42F1-A7D2-8C83040DBC14}" destId="{E5A88AA1-E2EB-4D7F-968E-D5B952D02D19}" srcOrd="0" destOrd="0" presId="urn:microsoft.com/office/officeart/2005/8/layout/orgChart1"/>
    <dgm:cxn modelId="{658E85CD-3361-4C36-BB39-DD7712F9C229}" type="presParOf" srcId="{214366DD-D4FB-42F1-A7D2-8C83040DBC14}" destId="{AF3DE84D-25C5-4030-9BFD-4351BF8EDECB}" srcOrd="1" destOrd="0" presId="urn:microsoft.com/office/officeart/2005/8/layout/orgChart1"/>
    <dgm:cxn modelId="{6138ADD2-F33A-405B-AED5-C95E10620812}" type="presParOf" srcId="{399F7F64-E622-4A86-BB0C-A15F792D76B4}" destId="{ED3CFC1A-6CB9-47A9-B09E-4DED2313C12A}" srcOrd="1" destOrd="0" presId="urn:microsoft.com/office/officeart/2005/8/layout/orgChart1"/>
    <dgm:cxn modelId="{3AB18E9A-441D-4FBA-84C5-45C13B02082B}" type="presParOf" srcId="{399F7F64-E622-4A86-BB0C-A15F792D76B4}" destId="{AC746DF4-A813-4667-AE8B-3EBF2B986CA7}" srcOrd="2" destOrd="0" presId="urn:microsoft.com/office/officeart/2005/8/layout/orgChart1"/>
    <dgm:cxn modelId="{DD4A0DCD-93EC-476D-915F-156036043DA3}" type="presParOf" srcId="{8388E1D1-F981-4832-A636-EE20190161A2}" destId="{E617B06C-ECB0-477D-8AD0-BBD36805300B}" srcOrd="4" destOrd="0" presId="urn:microsoft.com/office/officeart/2005/8/layout/orgChart1"/>
    <dgm:cxn modelId="{E052F923-470D-489A-A3CD-425FABC75567}" type="presParOf" srcId="{8388E1D1-F981-4832-A636-EE20190161A2}" destId="{DCDCCAA9-26C4-44B8-9B45-F67985282FAE}" srcOrd="5" destOrd="0" presId="urn:microsoft.com/office/officeart/2005/8/layout/orgChart1"/>
    <dgm:cxn modelId="{CE6E1C7F-B899-45C5-81FF-1738B2048692}" type="presParOf" srcId="{DCDCCAA9-26C4-44B8-9B45-F67985282FAE}" destId="{DA127F7A-2097-4FFC-BB2F-5BAEF7FFD9C3}" srcOrd="0" destOrd="0" presId="urn:microsoft.com/office/officeart/2005/8/layout/orgChart1"/>
    <dgm:cxn modelId="{8C0C67F6-B9F8-49E9-BBAB-0B406CE2DC4F}" type="presParOf" srcId="{DA127F7A-2097-4FFC-BB2F-5BAEF7FFD9C3}" destId="{79DAF02D-BB13-49EE-A9DC-E60679F75ADD}" srcOrd="0" destOrd="0" presId="urn:microsoft.com/office/officeart/2005/8/layout/orgChart1"/>
    <dgm:cxn modelId="{11E18750-D0E9-47EF-8942-B861F753897B}" type="presParOf" srcId="{DA127F7A-2097-4FFC-BB2F-5BAEF7FFD9C3}" destId="{D768BA03-686A-4881-8C1D-786968C9929B}" srcOrd="1" destOrd="0" presId="urn:microsoft.com/office/officeart/2005/8/layout/orgChart1"/>
    <dgm:cxn modelId="{AC3FE5F5-5B10-4FAC-9502-8FD4A866649B}" type="presParOf" srcId="{DCDCCAA9-26C4-44B8-9B45-F67985282FAE}" destId="{E1AED989-A4FF-4AEE-8E5E-98958226AD14}" srcOrd="1" destOrd="0" presId="urn:microsoft.com/office/officeart/2005/8/layout/orgChart1"/>
    <dgm:cxn modelId="{A703045D-24C1-40A1-BBAA-8F564304EE5F}" type="presParOf" srcId="{DCDCCAA9-26C4-44B8-9B45-F67985282FAE}" destId="{EC4B9185-6220-4E55-9D48-50A5E696E528}" srcOrd="2" destOrd="0" presId="urn:microsoft.com/office/officeart/2005/8/layout/orgChart1"/>
    <dgm:cxn modelId="{02312291-7B9E-4B83-8F92-F60FD3A310BD}" type="presParOf" srcId="{AA28522C-35F5-40CA-8027-3F48E30076B6}" destId="{966CD5CE-A320-4D95-8EF0-DE4C14621301}"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A6F693-2AA1-4E6D-A782-F3C230CC35CE}" type="datetimeFigureOut">
              <a:rPr lang="en-US" smtClean="0"/>
              <a:t>3/21/2014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CD242A-CB1D-4B9F-8F7D-4C4C17356E3F}" type="slidenum">
              <a:rPr lang="en-US" smtClean="0"/>
              <a:t>‹#›</a:t>
            </a:fld>
            <a:endParaRPr lang="en-US"/>
          </a:p>
        </p:txBody>
      </p:sp>
    </p:spTree>
    <p:extLst>
      <p:ext uri="{BB962C8B-B14F-4D97-AF65-F5344CB8AC3E}">
        <p14:creationId xmlns:p14="http://schemas.microsoft.com/office/powerpoint/2010/main" val="37371600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30D877-3F2C-45D4-AEA3-DBBB3B39EF85}" type="slidenum">
              <a:rPr lang="en-US" altLang="en-US"/>
              <a:pPr/>
              <a:t>2</a:t>
            </a:fld>
            <a:endParaRPr lang="en-US" altLang="en-US"/>
          </a:p>
        </p:txBody>
      </p:sp>
      <p:sp>
        <p:nvSpPr>
          <p:cNvPr id="312322" name="Rectangle 2"/>
          <p:cNvSpPr>
            <a:spLocks noGrp="1" noRot="1" noChangeAspect="1" noChangeArrowheads="1" noTextEdit="1"/>
          </p:cNvSpPr>
          <p:nvPr>
            <p:ph type="sldImg"/>
          </p:nvPr>
        </p:nvSpPr>
        <p:spPr>
          <a:ln/>
        </p:spPr>
      </p:sp>
      <p:sp>
        <p:nvSpPr>
          <p:cNvPr id="312323" name="Rectangle 3"/>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623168-BA31-455D-9A63-8FFE79C1BBFF}" type="slidenum">
              <a:rPr lang="en-US" altLang="en-US"/>
              <a:pPr/>
              <a:t>18</a:t>
            </a:fld>
            <a:endParaRPr lang="en-US" altLang="en-US"/>
          </a:p>
        </p:txBody>
      </p:sp>
      <p:sp>
        <p:nvSpPr>
          <p:cNvPr id="295938" name="Rectangle 2"/>
          <p:cNvSpPr>
            <a:spLocks noGrp="1" noRot="1" noChangeAspect="1" noChangeArrowheads="1" noTextEdit="1"/>
          </p:cNvSpPr>
          <p:nvPr>
            <p:ph type="sldImg"/>
          </p:nvPr>
        </p:nvSpPr>
        <p:spPr>
          <a:ln/>
        </p:spPr>
      </p:sp>
      <p:sp>
        <p:nvSpPr>
          <p:cNvPr id="295939" name="Rectangle 3"/>
          <p:cNvSpPr>
            <a:spLocks noGrp="1" noChangeArrowheads="1"/>
          </p:cNvSpPr>
          <p:nvPr>
            <p:ph type="body" idx="1"/>
          </p:nvPr>
        </p:nvSpPr>
        <p:spPr/>
        <p:txBody>
          <a:bodyPr/>
          <a:lstStyle/>
          <a:p>
            <a:r>
              <a:rPr lang="en-US" altLang="en-US"/>
              <a:t>More information about accommodations.  Read and discuss each one. Point them toward the page in the packet they can take notes on.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D765CB-D897-4234-B106-28BAE1990AEE}" type="slidenum">
              <a:rPr lang="en-US" altLang="en-US"/>
              <a:pPr/>
              <a:t>19</a:t>
            </a:fld>
            <a:endParaRPr lang="en-US" altLang="en-US"/>
          </a:p>
        </p:txBody>
      </p:sp>
      <p:sp>
        <p:nvSpPr>
          <p:cNvPr id="354306" name="Rectangle 2"/>
          <p:cNvSpPr>
            <a:spLocks noGrp="1" noRot="1" noChangeAspect="1" noChangeArrowheads="1" noTextEdit="1"/>
          </p:cNvSpPr>
          <p:nvPr>
            <p:ph type="sldImg"/>
          </p:nvPr>
        </p:nvSpPr>
        <p:spPr>
          <a:ln/>
        </p:spPr>
      </p:sp>
      <p:sp>
        <p:nvSpPr>
          <p:cNvPr id="354307" name="Rectangle 3"/>
          <p:cNvSpPr>
            <a:spLocks noGrp="1" noChangeArrowheads="1"/>
          </p:cNvSpPr>
          <p:nvPr>
            <p:ph type="body" idx="1"/>
          </p:nvPr>
        </p:nvSpPr>
        <p:spPr/>
        <p:txBody>
          <a:bodyPr/>
          <a:lstStyle/>
          <a:p>
            <a:r>
              <a:rPr lang="en-US" altLang="en-US"/>
              <a:t>For Accommodations…..the standard is NOT negotiable….but getting there is.  </a:t>
            </a:r>
          </a:p>
          <a:p>
            <a:endParaRPr lang="en-US" altLang="en-US"/>
          </a:p>
          <a:p>
            <a:r>
              <a:rPr lang="en-US" altLang="en-US"/>
              <a:t>Accommodations are really “whatever it takes” to make sure that students with disabilities can participate as fully as possible in the general curriculum and ultimately earn a high school diploma. </a:t>
            </a:r>
          </a:p>
          <a:p>
            <a:endParaRPr lang="en-US" altLang="en-US"/>
          </a:p>
          <a:p>
            <a:endParaRPr lang="en-US" altLang="en-US"/>
          </a:p>
          <a:p>
            <a:r>
              <a:rPr lang="en-US" altLang="en-US"/>
              <a:t>Whether I drive my car, take a bus, ride a bike, or walk to work….I am still going to get there.  Some ways may take longer than others, but the end result is the same.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A5E114-A936-4B5B-9484-BABB703C97C2}" type="slidenum">
              <a:rPr lang="en-US" altLang="en-US"/>
              <a:pPr/>
              <a:t>20</a:t>
            </a:fld>
            <a:endParaRPr lang="en-US" altLang="en-US"/>
          </a:p>
        </p:txBody>
      </p:sp>
      <p:sp>
        <p:nvSpPr>
          <p:cNvPr id="421890" name="Rectangle 2"/>
          <p:cNvSpPr>
            <a:spLocks noGrp="1" noRot="1" noChangeAspect="1" noChangeArrowheads="1" noTextEdit="1"/>
          </p:cNvSpPr>
          <p:nvPr>
            <p:ph type="sldImg"/>
          </p:nvPr>
        </p:nvSpPr>
        <p:spPr>
          <a:ln/>
        </p:spPr>
      </p:sp>
      <p:sp>
        <p:nvSpPr>
          <p:cNvPr id="421891" name="Rectangle 3"/>
          <p:cNvSpPr>
            <a:spLocks noGrp="1" noChangeArrowheads="1"/>
          </p:cNvSpPr>
          <p:nvPr>
            <p:ph type="body" idx="1"/>
          </p:nvPr>
        </p:nvSpPr>
        <p:spPr/>
        <p:txBody>
          <a:bodyPr/>
          <a:lstStyle/>
          <a:p>
            <a:r>
              <a:rPr lang="en-US" altLang="en-US"/>
              <a:t>READ THIS SLIDE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BE4CA4-8A77-4DBD-B98C-1E081EB285E1}" type="slidenum">
              <a:rPr lang="en-US" altLang="en-US"/>
              <a:pPr/>
              <a:t>21</a:t>
            </a:fld>
            <a:endParaRPr lang="en-US" altLang="en-US"/>
          </a:p>
        </p:txBody>
      </p:sp>
      <p:sp>
        <p:nvSpPr>
          <p:cNvPr id="351234" name="Rectangle 2"/>
          <p:cNvSpPr>
            <a:spLocks noGrp="1" noRot="1" noChangeAspect="1" noChangeArrowheads="1" noTextEdit="1"/>
          </p:cNvSpPr>
          <p:nvPr>
            <p:ph type="sldImg"/>
          </p:nvPr>
        </p:nvSpPr>
        <p:spPr>
          <a:ln/>
        </p:spPr>
      </p:sp>
      <p:sp>
        <p:nvSpPr>
          <p:cNvPr id="351235" name="Rectangle 3"/>
          <p:cNvSpPr>
            <a:spLocks noGrp="1" noChangeArrowheads="1"/>
          </p:cNvSpPr>
          <p:nvPr>
            <p:ph type="body" idx="1"/>
          </p:nvPr>
        </p:nvSpPr>
        <p:spPr/>
        <p:txBody>
          <a:bodyPr/>
          <a:lstStyle/>
          <a:p>
            <a:r>
              <a:rPr lang="en-US" altLang="en-US"/>
              <a:t>Can anyone think of an example of a modification that fits this definition?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6C0D30-DCA6-4D90-AA37-0F74D6D7182C}" type="slidenum">
              <a:rPr lang="en-US" altLang="en-US"/>
              <a:pPr/>
              <a:t>24</a:t>
            </a:fld>
            <a:endParaRPr lang="en-US" altLang="en-US"/>
          </a:p>
        </p:txBody>
      </p:sp>
      <p:sp>
        <p:nvSpPr>
          <p:cNvPr id="359426" name="Rectangle 2"/>
          <p:cNvSpPr>
            <a:spLocks noGrp="1" noRot="1" noChangeAspect="1" noChangeArrowheads="1" noTextEdit="1"/>
          </p:cNvSpPr>
          <p:nvPr>
            <p:ph type="sldImg"/>
          </p:nvPr>
        </p:nvSpPr>
        <p:spPr>
          <a:ln/>
        </p:spPr>
      </p:sp>
      <p:sp>
        <p:nvSpPr>
          <p:cNvPr id="359427" name="Rectangle 3"/>
          <p:cNvSpPr>
            <a:spLocks noGrp="1" noChangeArrowheads="1"/>
          </p:cNvSpPr>
          <p:nvPr>
            <p:ph type="body" idx="1"/>
          </p:nvPr>
        </p:nvSpPr>
        <p:spPr/>
        <p:txBody>
          <a:bodyPr/>
          <a:lstStyle/>
          <a:p>
            <a:r>
              <a:rPr lang="en-US" altLang="en-US"/>
              <a:t>Read this….point them toward the packet for the notes page.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179CE7-05C1-44EC-906A-E80E9DF966BA}" type="slidenum">
              <a:rPr lang="en-US" altLang="en-US"/>
              <a:pPr/>
              <a:t>25</a:t>
            </a:fld>
            <a:endParaRPr lang="en-US" altLang="en-US"/>
          </a:p>
        </p:txBody>
      </p:sp>
      <p:sp>
        <p:nvSpPr>
          <p:cNvPr id="176130" name="Rectangle 2"/>
          <p:cNvSpPr txBox="1">
            <a:spLocks noGrp="1" noRot="1" noChangeAspect="1" noChangeArrowheads="1" noTextEdit="1"/>
          </p:cNvSpPr>
          <p:nvPr>
            <p:ph type="sldImg"/>
          </p:nvPr>
        </p:nvSpPr>
        <p:spPr>
          <a:ln/>
        </p:spPr>
      </p:sp>
      <p:sp>
        <p:nvSpPr>
          <p:cNvPr id="176131" name="Rectangle 3"/>
          <p:cNvSpPr txBox="1">
            <a:spLocks noGrp="1" noChangeArrowheads="1"/>
          </p:cNvSpPr>
          <p:nvPr>
            <p:ph type="body" idx="1"/>
          </p:nvPr>
        </p:nvSpPr>
        <p:spPr>
          <a:xfrm>
            <a:off x="685800" y="4343400"/>
            <a:ext cx="5486400" cy="4116388"/>
          </a:xfrm>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452947-6F31-4964-AEBC-0AD06D5E77BB}" type="slidenum">
              <a:rPr lang="en-US" altLang="en-US"/>
              <a:pPr/>
              <a:t>26</a:t>
            </a:fld>
            <a:endParaRPr lang="en-US" altLang="en-US"/>
          </a:p>
        </p:txBody>
      </p:sp>
      <p:sp>
        <p:nvSpPr>
          <p:cNvPr id="422914" name="Rectangle 2"/>
          <p:cNvSpPr>
            <a:spLocks noGrp="1" noRot="1" noChangeAspect="1" noChangeArrowheads="1" noTextEdit="1"/>
          </p:cNvSpPr>
          <p:nvPr>
            <p:ph type="sldImg"/>
          </p:nvPr>
        </p:nvSpPr>
        <p:spPr>
          <a:ln/>
        </p:spPr>
      </p:sp>
      <p:sp>
        <p:nvSpPr>
          <p:cNvPr id="422915" name="Rectangle 3"/>
          <p:cNvSpPr>
            <a:spLocks noGrp="1" noChangeArrowheads="1"/>
          </p:cNvSpPr>
          <p:nvPr>
            <p:ph type="body" idx="1"/>
          </p:nvPr>
        </p:nvSpPr>
        <p:spPr/>
        <p:txBody>
          <a:bodyPr/>
          <a:lstStyle/>
          <a:p>
            <a:r>
              <a:rPr lang="en-US" altLang="en-US"/>
              <a:t>READ AND DISCUSS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8AE290-E442-4090-863C-6B82320C7F00}" type="slidenum">
              <a:rPr lang="en-US" altLang="en-US"/>
              <a:pPr/>
              <a:t>27</a:t>
            </a:fld>
            <a:endParaRPr lang="en-US" altLang="en-US"/>
          </a:p>
        </p:txBody>
      </p:sp>
      <p:sp>
        <p:nvSpPr>
          <p:cNvPr id="423938" name="Rectangle 2"/>
          <p:cNvSpPr>
            <a:spLocks noGrp="1" noRot="1" noChangeAspect="1" noChangeArrowheads="1" noTextEdit="1"/>
          </p:cNvSpPr>
          <p:nvPr>
            <p:ph type="sldImg"/>
          </p:nvPr>
        </p:nvSpPr>
        <p:spPr>
          <a:ln/>
        </p:spPr>
      </p:sp>
      <p:sp>
        <p:nvSpPr>
          <p:cNvPr id="423939" name="Rectangle 3"/>
          <p:cNvSpPr>
            <a:spLocks noGrp="1" noChangeArrowheads="1"/>
          </p:cNvSpPr>
          <p:nvPr>
            <p:ph type="body" idx="1"/>
          </p:nvPr>
        </p:nvSpPr>
        <p:spPr/>
        <p:txBody>
          <a:bodyPr/>
          <a:lstStyle/>
          <a:p>
            <a:r>
              <a:rPr lang="en-US" altLang="en-US"/>
              <a:t>READ</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A72BCA-EE29-490B-90E7-8D8593C7E9CD}" type="slidenum">
              <a:rPr lang="en-US" altLang="en-US"/>
              <a:pPr/>
              <a:t>28</a:t>
            </a:fld>
            <a:endParaRPr lang="en-US" altLang="en-US"/>
          </a:p>
        </p:txBody>
      </p:sp>
      <p:sp>
        <p:nvSpPr>
          <p:cNvPr id="453634" name="Rectangle 2"/>
          <p:cNvSpPr>
            <a:spLocks noGrp="1" noRot="1" noChangeAspect="1" noChangeArrowheads="1" noTextEdit="1"/>
          </p:cNvSpPr>
          <p:nvPr>
            <p:ph type="sldImg"/>
          </p:nvPr>
        </p:nvSpPr>
        <p:spPr>
          <a:ln/>
        </p:spPr>
      </p:sp>
      <p:sp>
        <p:nvSpPr>
          <p:cNvPr id="453635" name="Rectangle 3"/>
          <p:cNvSpPr>
            <a:spLocks noGrp="1" noChangeArrowheads="1"/>
          </p:cNvSpPr>
          <p:nvPr>
            <p:ph type="body" idx="1"/>
          </p:nvPr>
        </p:nvSpPr>
        <p:spPr/>
        <p:txBody>
          <a:bodyPr/>
          <a:lstStyle/>
          <a:p>
            <a:r>
              <a:rPr lang="en-US" altLang="en-US"/>
              <a:t>Click through the answers.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6B1682-B4EF-4DD7-A1AE-05D903056B35}" type="slidenum">
              <a:rPr lang="en-US" altLang="en-US"/>
              <a:pPr/>
              <a:t>29</a:t>
            </a:fld>
            <a:endParaRPr lang="en-US" altLang="en-US"/>
          </a:p>
        </p:txBody>
      </p:sp>
      <p:sp>
        <p:nvSpPr>
          <p:cNvPr id="327682" name="Rectangle 2"/>
          <p:cNvSpPr>
            <a:spLocks noGrp="1" noRot="1" noChangeAspect="1" noChangeArrowheads="1" noTextEdit="1"/>
          </p:cNvSpPr>
          <p:nvPr>
            <p:ph type="sldImg"/>
          </p:nvPr>
        </p:nvSpPr>
        <p:spPr>
          <a:ln/>
        </p:spPr>
      </p:sp>
      <p:sp>
        <p:nvSpPr>
          <p:cNvPr id="327683" name="Rectangle 3"/>
          <p:cNvSpPr>
            <a:spLocks noGrp="1" noChangeArrowheads="1"/>
          </p:cNvSpPr>
          <p:nvPr>
            <p:ph type="body" idx="1"/>
          </p:nvPr>
        </p:nvSpPr>
        <p:spPr/>
        <p:txBody>
          <a:bodyPr/>
          <a:lstStyle/>
          <a:p>
            <a:r>
              <a:rPr lang="en-US" altLang="en-US"/>
              <a:t>These are examples of accommodations.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728330-35B1-41E6-9410-CF632DEDB065}" type="slidenum">
              <a:rPr lang="en-US" altLang="en-US"/>
              <a:pPr/>
              <a:t>3</a:t>
            </a:fld>
            <a:endParaRPr lang="en-US" altLang="en-US"/>
          </a:p>
        </p:txBody>
      </p:sp>
      <p:sp>
        <p:nvSpPr>
          <p:cNvPr id="288770" name="Rectangle 2"/>
          <p:cNvSpPr>
            <a:spLocks noGrp="1" noRot="1" noChangeAspect="1" noChangeArrowheads="1" noTextEdit="1"/>
          </p:cNvSpPr>
          <p:nvPr>
            <p:ph type="sldImg"/>
          </p:nvPr>
        </p:nvSpPr>
        <p:spPr>
          <a:ln/>
        </p:spPr>
      </p:sp>
      <p:sp>
        <p:nvSpPr>
          <p:cNvPr id="288771" name="Rectangle 3"/>
          <p:cNvSpPr>
            <a:spLocks noGrp="1" noChangeArrowheads="1"/>
          </p:cNvSpPr>
          <p:nvPr>
            <p:ph type="body" idx="1"/>
          </p:nvPr>
        </p:nvSpPr>
        <p:spPr/>
        <p:txBody>
          <a:bodyPr/>
          <a:lstStyle/>
          <a:p>
            <a:r>
              <a:rPr lang="en-US" altLang="en-US"/>
              <a:t>Least Restrictive Environment is defined in federal law. READ LAW</a:t>
            </a:r>
          </a:p>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F3FE9D-3587-40F0-9010-6B4974133F47}" type="slidenum">
              <a:rPr lang="en-US" altLang="en-US"/>
              <a:pPr/>
              <a:t>30</a:t>
            </a:fld>
            <a:endParaRPr lang="en-US" altLang="en-US"/>
          </a:p>
        </p:txBody>
      </p:sp>
      <p:sp>
        <p:nvSpPr>
          <p:cNvPr id="328706" name="Rectangle 2"/>
          <p:cNvSpPr>
            <a:spLocks noGrp="1" noRot="1" noChangeAspect="1" noChangeArrowheads="1" noTextEdit="1"/>
          </p:cNvSpPr>
          <p:nvPr>
            <p:ph type="sldImg"/>
          </p:nvPr>
        </p:nvSpPr>
        <p:spPr>
          <a:ln/>
        </p:spPr>
      </p:sp>
      <p:sp>
        <p:nvSpPr>
          <p:cNvPr id="328707" name="Rectangle 3"/>
          <p:cNvSpPr>
            <a:spLocks noGrp="1" noChangeArrowheads="1"/>
          </p:cNvSpPr>
          <p:nvPr>
            <p:ph type="body" idx="1"/>
          </p:nvPr>
        </p:nvSpPr>
        <p:spPr/>
        <p:txBody>
          <a:bodyPr/>
          <a:lstStyle/>
          <a:p>
            <a:r>
              <a:rPr lang="en-US" altLang="en-US"/>
              <a:t>Read this slide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832009-DF03-42A0-A55E-9816A467780C}" type="slidenum">
              <a:rPr lang="en-US" altLang="en-US"/>
              <a:pPr/>
              <a:t>31</a:t>
            </a:fld>
            <a:endParaRPr lang="en-US" altLang="en-US"/>
          </a:p>
        </p:txBody>
      </p:sp>
      <p:sp>
        <p:nvSpPr>
          <p:cNvPr id="329730" name="Rectangle 2"/>
          <p:cNvSpPr>
            <a:spLocks noGrp="1" noRot="1" noChangeAspect="1" noChangeArrowheads="1" noTextEdit="1"/>
          </p:cNvSpPr>
          <p:nvPr>
            <p:ph type="sldImg"/>
          </p:nvPr>
        </p:nvSpPr>
        <p:spPr>
          <a:ln/>
        </p:spPr>
      </p:sp>
      <p:sp>
        <p:nvSpPr>
          <p:cNvPr id="329731" name="Rectangle 3"/>
          <p:cNvSpPr>
            <a:spLocks noGrp="1" noChangeArrowheads="1"/>
          </p:cNvSpPr>
          <p:nvPr>
            <p:ph type="body" idx="1"/>
          </p:nvPr>
        </p:nvSpPr>
        <p:spPr/>
        <p:txBody>
          <a:bodyPr/>
          <a:lstStyle/>
          <a:p>
            <a:r>
              <a:rPr lang="en-US" altLang="en-US"/>
              <a:t>These are examples of modifications.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E603B1-07F0-4D61-8948-A326F2988F1F}" type="slidenum">
              <a:rPr lang="en-US" altLang="en-US"/>
              <a:pPr/>
              <a:t>32</a:t>
            </a:fld>
            <a:endParaRPr lang="en-US" altLang="en-US"/>
          </a:p>
        </p:txBody>
      </p:sp>
      <p:sp>
        <p:nvSpPr>
          <p:cNvPr id="424962" name="Rectangle 2"/>
          <p:cNvSpPr>
            <a:spLocks noGrp="1" noRot="1" noChangeAspect="1" noChangeArrowheads="1" noTextEdit="1"/>
          </p:cNvSpPr>
          <p:nvPr>
            <p:ph type="sldImg"/>
          </p:nvPr>
        </p:nvSpPr>
        <p:spPr>
          <a:ln/>
        </p:spPr>
      </p:sp>
      <p:sp>
        <p:nvSpPr>
          <p:cNvPr id="424963" name="Rectangle 3"/>
          <p:cNvSpPr>
            <a:spLocks noGrp="1" noChangeArrowheads="1"/>
          </p:cNvSpPr>
          <p:nvPr>
            <p:ph type="body" idx="1"/>
          </p:nvPr>
        </p:nvSpPr>
        <p:spPr/>
        <p:txBody>
          <a:bodyPr/>
          <a:lstStyle/>
          <a:p>
            <a:r>
              <a:rPr lang="en-US" altLang="en-US"/>
              <a:t>READ</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AB9154-D4C1-40EA-AA28-21D6EB12A73A}" type="slidenum">
              <a:rPr lang="en-US" altLang="en-US"/>
              <a:pPr/>
              <a:t>33</a:t>
            </a:fld>
            <a:endParaRPr lang="en-US" altLang="en-US"/>
          </a:p>
        </p:txBody>
      </p:sp>
      <p:sp>
        <p:nvSpPr>
          <p:cNvPr id="330754" name="Rectangle 2"/>
          <p:cNvSpPr>
            <a:spLocks noGrp="1" noRot="1" noChangeAspect="1" noChangeArrowheads="1" noTextEdit="1"/>
          </p:cNvSpPr>
          <p:nvPr>
            <p:ph type="sldImg"/>
          </p:nvPr>
        </p:nvSpPr>
        <p:spPr>
          <a:ln/>
        </p:spPr>
      </p:sp>
      <p:sp>
        <p:nvSpPr>
          <p:cNvPr id="330755" name="Rectangle 3"/>
          <p:cNvSpPr>
            <a:spLocks noGrp="1" noChangeArrowheads="1"/>
          </p:cNvSpPr>
          <p:nvPr>
            <p:ph type="body" idx="1"/>
          </p:nvPr>
        </p:nvSpPr>
        <p:spPr/>
        <p:txBody>
          <a:bodyPr/>
          <a:lstStyle/>
          <a:p>
            <a:r>
              <a:rPr lang="en-US" altLang="en-US"/>
              <a:t>Read this slide. BEFORE FLASHING THE LAST LINE…..ask participants “who do you think is responsible?”  Emphasize the “how”  and the “what”</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C0D830-5956-4EC9-972C-9F4F305062F6}" type="slidenum">
              <a:rPr lang="en-US" altLang="en-US"/>
              <a:pPr/>
              <a:t>35</a:t>
            </a:fld>
            <a:endParaRPr lang="en-US" altLang="en-US"/>
          </a:p>
        </p:txBody>
      </p:sp>
      <p:sp>
        <p:nvSpPr>
          <p:cNvPr id="428034" name="Rectangle 2"/>
          <p:cNvSpPr>
            <a:spLocks noGrp="1" noRot="1" noChangeAspect="1" noChangeArrowheads="1" noTextEdit="1"/>
          </p:cNvSpPr>
          <p:nvPr>
            <p:ph type="sldImg"/>
          </p:nvPr>
        </p:nvSpPr>
        <p:spPr>
          <a:ln/>
        </p:spPr>
      </p:sp>
      <p:sp>
        <p:nvSpPr>
          <p:cNvPr id="428035" name="Rectangle 3"/>
          <p:cNvSpPr>
            <a:spLocks noGrp="1" noChangeArrowheads="1"/>
          </p:cNvSpPr>
          <p:nvPr>
            <p:ph type="body" idx="1"/>
          </p:nvPr>
        </p:nvSpPr>
        <p:spPr/>
        <p:txBody>
          <a:bodyPr/>
          <a:lstStyle/>
          <a:p>
            <a:r>
              <a:rPr lang="en-US" altLang="en-US"/>
              <a:t>READ</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EEBC69-92E4-4176-9101-1CE1E8F4CD0F}" type="slidenum">
              <a:rPr lang="en-US" altLang="en-US"/>
              <a:pPr/>
              <a:t>36</a:t>
            </a:fld>
            <a:endParaRPr lang="en-US" altLang="en-US"/>
          </a:p>
        </p:txBody>
      </p:sp>
      <p:sp>
        <p:nvSpPr>
          <p:cNvPr id="368642" name="Rectangle 2"/>
          <p:cNvSpPr>
            <a:spLocks noGrp="1" noRot="1" noChangeAspect="1" noChangeArrowheads="1" noTextEdit="1"/>
          </p:cNvSpPr>
          <p:nvPr>
            <p:ph type="sldImg"/>
          </p:nvPr>
        </p:nvSpPr>
        <p:spPr>
          <a:ln/>
        </p:spPr>
      </p:sp>
      <p:sp>
        <p:nvSpPr>
          <p:cNvPr id="368643" name="Rectangle 3"/>
          <p:cNvSpPr>
            <a:spLocks noGrp="1" noChangeArrowheads="1"/>
          </p:cNvSpPr>
          <p:nvPr>
            <p:ph type="body" idx="1"/>
          </p:nvPr>
        </p:nvSpPr>
        <p:spPr/>
        <p:txBody>
          <a:bodyPr/>
          <a:lstStyle/>
          <a:p>
            <a:r>
              <a:rPr lang="en-US" altLang="en-US"/>
              <a:t>Participation in the general curriculum is required by law.  Refer back to laws if needed.</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00B3E6-8E9C-48CB-AFAD-AD977EF655AC}" type="slidenum">
              <a:rPr lang="en-US" altLang="en-US"/>
              <a:pPr/>
              <a:t>37</a:t>
            </a:fld>
            <a:endParaRPr lang="en-US" altLang="en-US"/>
          </a:p>
        </p:txBody>
      </p:sp>
      <p:sp>
        <p:nvSpPr>
          <p:cNvPr id="189442" name="Rectangle 2"/>
          <p:cNvSpPr>
            <a:spLocks noGrp="1" noRot="1" noChangeAspect="1" noChangeArrowheads="1" noTextEdit="1"/>
          </p:cNvSpPr>
          <p:nvPr>
            <p:ph type="sldImg"/>
          </p:nvPr>
        </p:nvSpPr>
        <p:spPr>
          <a:ln/>
        </p:spPr>
      </p:sp>
      <p:sp>
        <p:nvSpPr>
          <p:cNvPr id="189443" name="Rectangle 3"/>
          <p:cNvSpPr>
            <a:spLocks noGrp="1" noChangeArrowheads="1"/>
          </p:cNvSpPr>
          <p:nvPr>
            <p:ph type="body" idx="1"/>
          </p:nvPr>
        </p:nvSpPr>
        <p:spPr/>
        <p:txBody>
          <a:bodyPr/>
          <a:lstStyle/>
          <a:p>
            <a:r>
              <a:rPr lang="en-US" altLang="en-US"/>
              <a:t>FAQ slide….flash questions up and have participants try to answer before flashing the correct answer.</a:t>
            </a:r>
          </a:p>
          <a:p>
            <a:r>
              <a:rPr lang="en-US" altLang="en-US"/>
              <a:t> slide</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F3D478-3959-4F6A-9223-E70CAE8FA75F}" type="slidenum">
              <a:rPr lang="en-US" altLang="en-US"/>
              <a:pPr/>
              <a:t>38</a:t>
            </a:fld>
            <a:endParaRPr lang="en-US" altLang="en-US"/>
          </a:p>
        </p:txBody>
      </p:sp>
      <p:sp>
        <p:nvSpPr>
          <p:cNvPr id="316418" name="Rectangle 2"/>
          <p:cNvSpPr>
            <a:spLocks noGrp="1" noRot="1" noChangeAspect="1" noChangeArrowheads="1" noTextEdit="1"/>
          </p:cNvSpPr>
          <p:nvPr>
            <p:ph type="sldImg"/>
          </p:nvPr>
        </p:nvSpPr>
        <p:spPr>
          <a:ln/>
        </p:spPr>
      </p:sp>
      <p:sp>
        <p:nvSpPr>
          <p:cNvPr id="316419" name="Rectangle 3"/>
          <p:cNvSpPr>
            <a:spLocks noGrp="1" noChangeArrowheads="1"/>
          </p:cNvSpPr>
          <p:nvPr>
            <p:ph type="body" idx="1"/>
          </p:nvPr>
        </p:nvSpPr>
        <p:spPr/>
        <p:txBody>
          <a:bodyPr/>
          <a:lstStyle/>
          <a:p>
            <a:r>
              <a:rPr lang="en-US" altLang="en-US"/>
              <a:t>Now we talk more specifically about how and when to make accommodations.</a:t>
            </a:r>
          </a:p>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0689F5-F572-410B-B3C8-FEB86463492B}" type="slidenum">
              <a:rPr lang="en-US" altLang="en-US"/>
              <a:pPr/>
              <a:t>39</a:t>
            </a:fld>
            <a:endParaRPr lang="en-US" altLang="en-US"/>
          </a:p>
        </p:txBody>
      </p:sp>
      <p:sp>
        <p:nvSpPr>
          <p:cNvPr id="429058" name="Rectangle 2"/>
          <p:cNvSpPr>
            <a:spLocks noGrp="1" noRot="1" noChangeAspect="1" noChangeArrowheads="1" noTextEdit="1"/>
          </p:cNvSpPr>
          <p:nvPr>
            <p:ph type="sldImg"/>
          </p:nvPr>
        </p:nvSpPr>
        <p:spPr>
          <a:ln/>
        </p:spPr>
      </p:sp>
      <p:sp>
        <p:nvSpPr>
          <p:cNvPr id="429059" name="Rectangle 3"/>
          <p:cNvSpPr>
            <a:spLocks noGrp="1" noChangeArrowheads="1"/>
          </p:cNvSpPr>
          <p:nvPr>
            <p:ph type="body" idx="1"/>
          </p:nvPr>
        </p:nvSpPr>
        <p:spPr/>
        <p:txBody>
          <a:bodyPr/>
          <a:lstStyle/>
          <a:p>
            <a:r>
              <a:rPr lang="en-US" altLang="en-US"/>
              <a:t>Some examples of scheduling could be… (READ 2 or 3 and move on) ASK FOR ADDITIONAL EXAMPLES</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80EDE0-DB7F-4BCB-A4F3-392530096AFA}" type="slidenum">
              <a:rPr lang="en-US" altLang="en-US"/>
              <a:pPr/>
              <a:t>40</a:t>
            </a:fld>
            <a:endParaRPr lang="en-US" altLang="en-US"/>
          </a:p>
        </p:txBody>
      </p:sp>
      <p:sp>
        <p:nvSpPr>
          <p:cNvPr id="430082" name="Rectangle 2"/>
          <p:cNvSpPr>
            <a:spLocks noGrp="1" noRot="1" noChangeAspect="1" noChangeArrowheads="1" noTextEdit="1"/>
          </p:cNvSpPr>
          <p:nvPr>
            <p:ph type="sldImg"/>
          </p:nvPr>
        </p:nvSpPr>
        <p:spPr>
          <a:ln/>
        </p:spPr>
      </p:sp>
      <p:sp>
        <p:nvSpPr>
          <p:cNvPr id="430083" name="Rectangle 3"/>
          <p:cNvSpPr>
            <a:spLocks noGrp="1" noChangeArrowheads="1"/>
          </p:cNvSpPr>
          <p:nvPr>
            <p:ph type="body" idx="1"/>
          </p:nvPr>
        </p:nvSpPr>
        <p:spPr/>
        <p:txBody>
          <a:bodyPr/>
          <a:lstStyle/>
          <a:p>
            <a:r>
              <a:rPr lang="en-US" altLang="en-US"/>
              <a:t>Some examples of setting could be… (READ 2 or 3 and move on)</a:t>
            </a:r>
          </a:p>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1AF3A6-7382-4B07-BA25-39E6F0608FE1}" type="slidenum">
              <a:rPr lang="en-US" altLang="en-US"/>
              <a:pPr/>
              <a:t>4</a:t>
            </a:fld>
            <a:endParaRPr lang="en-US" altLang="en-US"/>
          </a:p>
        </p:txBody>
      </p:sp>
      <p:sp>
        <p:nvSpPr>
          <p:cNvPr id="289794" name="Rectangle 2"/>
          <p:cNvSpPr>
            <a:spLocks noGrp="1" noRot="1" noChangeAspect="1" noChangeArrowheads="1" noTextEdit="1"/>
          </p:cNvSpPr>
          <p:nvPr>
            <p:ph type="sldImg"/>
          </p:nvPr>
        </p:nvSpPr>
        <p:spPr>
          <a:ln/>
        </p:spPr>
      </p:sp>
      <p:sp>
        <p:nvSpPr>
          <p:cNvPr id="289795" name="Rectangle 3"/>
          <p:cNvSpPr>
            <a:spLocks noGrp="1" noChangeArrowheads="1"/>
          </p:cNvSpPr>
          <p:nvPr>
            <p:ph type="body" idx="1"/>
          </p:nvPr>
        </p:nvSpPr>
        <p:spPr/>
        <p:txBody>
          <a:bodyPr/>
          <a:lstStyle/>
          <a:p>
            <a:r>
              <a:rPr lang="en-US" altLang="en-US"/>
              <a:t>READ THIS</a:t>
            </a:r>
          </a:p>
          <a:p>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126FDC-9CDD-4781-9A4B-93042D6104EE}" type="slidenum">
              <a:rPr lang="en-US" altLang="en-US"/>
              <a:pPr/>
              <a:t>41</a:t>
            </a:fld>
            <a:endParaRPr lang="en-US" altLang="en-US"/>
          </a:p>
        </p:txBody>
      </p:sp>
      <p:sp>
        <p:nvSpPr>
          <p:cNvPr id="431106" name="Rectangle 2"/>
          <p:cNvSpPr>
            <a:spLocks noGrp="1" noRot="1" noChangeAspect="1" noChangeArrowheads="1" noTextEdit="1"/>
          </p:cNvSpPr>
          <p:nvPr>
            <p:ph type="sldImg"/>
          </p:nvPr>
        </p:nvSpPr>
        <p:spPr>
          <a:ln/>
        </p:spPr>
      </p:sp>
      <p:sp>
        <p:nvSpPr>
          <p:cNvPr id="431107" name="Rectangle 3"/>
          <p:cNvSpPr>
            <a:spLocks noGrp="1" noChangeArrowheads="1"/>
          </p:cNvSpPr>
          <p:nvPr>
            <p:ph type="body" idx="1"/>
          </p:nvPr>
        </p:nvSpPr>
        <p:spPr/>
        <p:txBody>
          <a:bodyPr/>
          <a:lstStyle/>
          <a:p>
            <a:r>
              <a:rPr lang="en-US" altLang="en-US"/>
              <a:t>Some examples of materials could be… (READ 2 or 3 and move on)</a:t>
            </a:r>
          </a:p>
          <a:p>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935581-5996-440A-A988-2FA0974D16E4}" type="slidenum">
              <a:rPr lang="en-US" altLang="en-US"/>
              <a:pPr/>
              <a:t>42</a:t>
            </a:fld>
            <a:endParaRPr lang="en-US" altLang="en-US"/>
          </a:p>
        </p:txBody>
      </p:sp>
      <p:sp>
        <p:nvSpPr>
          <p:cNvPr id="432130" name="Rectangle 2"/>
          <p:cNvSpPr>
            <a:spLocks noGrp="1" noRot="1" noChangeAspect="1" noChangeArrowheads="1" noTextEdit="1"/>
          </p:cNvSpPr>
          <p:nvPr>
            <p:ph type="sldImg"/>
          </p:nvPr>
        </p:nvSpPr>
        <p:spPr>
          <a:ln/>
        </p:spPr>
      </p:sp>
      <p:sp>
        <p:nvSpPr>
          <p:cNvPr id="432131" name="Rectangle 3"/>
          <p:cNvSpPr>
            <a:spLocks noGrp="1" noChangeArrowheads="1"/>
          </p:cNvSpPr>
          <p:nvPr>
            <p:ph type="body" idx="1"/>
          </p:nvPr>
        </p:nvSpPr>
        <p:spPr/>
        <p:txBody>
          <a:bodyPr/>
          <a:lstStyle/>
          <a:p>
            <a:r>
              <a:rPr lang="en-US" altLang="en-US"/>
              <a:t>Some examples of instruction could be… (READ 2 or 3 and move on)</a:t>
            </a:r>
          </a:p>
          <a:p>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A2709D-2EAD-453C-88DE-A9337D049A15}" type="slidenum">
              <a:rPr lang="en-US" altLang="en-US"/>
              <a:pPr/>
              <a:t>43</a:t>
            </a:fld>
            <a:endParaRPr lang="en-US" altLang="en-US"/>
          </a:p>
        </p:txBody>
      </p:sp>
      <p:sp>
        <p:nvSpPr>
          <p:cNvPr id="433154" name="Rectangle 2"/>
          <p:cNvSpPr>
            <a:spLocks noGrp="1" noRot="1" noChangeAspect="1" noChangeArrowheads="1" noTextEdit="1"/>
          </p:cNvSpPr>
          <p:nvPr>
            <p:ph type="sldImg"/>
          </p:nvPr>
        </p:nvSpPr>
        <p:spPr>
          <a:ln/>
        </p:spPr>
      </p:sp>
      <p:sp>
        <p:nvSpPr>
          <p:cNvPr id="433155" name="Rectangle 3"/>
          <p:cNvSpPr>
            <a:spLocks noGrp="1" noChangeArrowheads="1"/>
          </p:cNvSpPr>
          <p:nvPr>
            <p:ph type="body" idx="1"/>
          </p:nvPr>
        </p:nvSpPr>
        <p:spPr/>
        <p:txBody>
          <a:bodyPr/>
          <a:lstStyle/>
          <a:p>
            <a:r>
              <a:rPr lang="en-US" altLang="en-US"/>
              <a:t>Some examples of student response could be… (READ 2 or 3 and move on) ASK FOR OTHER EXAMPLES</a:t>
            </a:r>
          </a:p>
          <a:p>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4FC236-07CB-4673-AF0F-A1CBB121894B}" type="slidenum">
              <a:rPr lang="en-US" altLang="en-US"/>
              <a:pPr/>
              <a:t>44</a:t>
            </a:fld>
            <a:endParaRPr lang="en-US" altLang="en-US"/>
          </a:p>
        </p:txBody>
      </p:sp>
      <p:sp>
        <p:nvSpPr>
          <p:cNvPr id="434178" name="Rectangle 2"/>
          <p:cNvSpPr>
            <a:spLocks noGrp="1" noRot="1" noChangeAspect="1" noChangeArrowheads="1" noTextEdit="1"/>
          </p:cNvSpPr>
          <p:nvPr>
            <p:ph type="sldImg"/>
          </p:nvPr>
        </p:nvSpPr>
        <p:spPr>
          <a:ln/>
        </p:spPr>
      </p:sp>
      <p:sp>
        <p:nvSpPr>
          <p:cNvPr id="434179" name="Rectangle 3"/>
          <p:cNvSpPr>
            <a:spLocks noGrp="1" noChangeArrowheads="1"/>
          </p:cNvSpPr>
          <p:nvPr>
            <p:ph type="body" idx="1"/>
          </p:nvPr>
        </p:nvSpPr>
        <p:spPr/>
        <p:txBody>
          <a:bodyPr/>
          <a:lstStyle/>
          <a:p>
            <a:r>
              <a:rPr lang="en-US" altLang="en-US"/>
              <a:t>May need to explain “white space” as more space between items on a page, increasing paragraph spacing, more space and larger print on math problems, etc.</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19C94A-F887-4BA8-BA0B-8250BC8F36CB}" type="slidenum">
              <a:rPr lang="en-US" altLang="en-US"/>
              <a:pPr/>
              <a:t>45</a:t>
            </a:fld>
            <a:endParaRPr lang="en-US" altLang="en-US"/>
          </a:p>
        </p:txBody>
      </p:sp>
      <p:sp>
        <p:nvSpPr>
          <p:cNvPr id="352258" name="Rectangle 2"/>
          <p:cNvSpPr>
            <a:spLocks noGrp="1" noRot="1" noChangeAspect="1" noChangeArrowheads="1" noTextEdit="1"/>
          </p:cNvSpPr>
          <p:nvPr>
            <p:ph type="sldImg"/>
          </p:nvPr>
        </p:nvSpPr>
        <p:spPr>
          <a:ln/>
        </p:spPr>
      </p:sp>
      <p:sp>
        <p:nvSpPr>
          <p:cNvPr id="352259" name="Rectangle 3"/>
          <p:cNvSpPr>
            <a:spLocks noGrp="1" noChangeArrowheads="1"/>
          </p:cNvSpPr>
          <p:nvPr>
            <p:ph type="body" idx="1"/>
          </p:nvPr>
        </p:nvSpPr>
        <p:spPr/>
        <p:txBody>
          <a:bodyPr/>
          <a:lstStyle/>
          <a:p>
            <a:r>
              <a:rPr lang="en-US" altLang="en-US"/>
              <a:t>“This chart is in your packet.  It may be helpful to you when decided where and when to make accommodations and modifications.”  Note that the areas with dots are modifications, stars are accommodations….two areas have both.  </a:t>
            </a:r>
          </a:p>
          <a:p>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354BEB-C95B-40BB-B2F5-9C55604A54DD}" type="slidenum">
              <a:rPr lang="en-US" altLang="en-US"/>
              <a:pPr/>
              <a:t>46</a:t>
            </a:fld>
            <a:endParaRPr lang="en-US" altLang="en-US"/>
          </a:p>
        </p:txBody>
      </p:sp>
      <p:sp>
        <p:nvSpPr>
          <p:cNvPr id="353282" name="Rectangle 2"/>
          <p:cNvSpPr>
            <a:spLocks noGrp="1" noRot="1" noChangeAspect="1" noChangeArrowheads="1" noTextEdit="1"/>
          </p:cNvSpPr>
          <p:nvPr>
            <p:ph type="sldImg"/>
          </p:nvPr>
        </p:nvSpPr>
        <p:spPr>
          <a:ln/>
        </p:spPr>
      </p:sp>
      <p:sp>
        <p:nvSpPr>
          <p:cNvPr id="353283" name="Rectangle 3"/>
          <p:cNvSpPr>
            <a:spLocks noGrp="1" noChangeArrowheads="1"/>
          </p:cNvSpPr>
          <p:nvPr>
            <p:ph type="body" idx="1"/>
          </p:nvPr>
        </p:nvSpPr>
        <p:spPr/>
        <p:txBody>
          <a:bodyPr/>
          <a:lstStyle/>
          <a:p>
            <a:r>
              <a:rPr lang="en-US" altLang="en-US"/>
              <a:t>Here we have an example.  Let’s talk about Jack….have them read the paragraph.  Fly in the A&amp;M and talk about each one, ask for input, ask for more ideas.</a:t>
            </a:r>
          </a:p>
          <a:p>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CD242A-CB1D-4B9F-8F7D-4C4C17356E3F}" type="slidenum">
              <a:rPr lang="en-US" smtClean="0"/>
              <a:t>48</a:t>
            </a:fld>
            <a:endParaRPr lang="en-US"/>
          </a:p>
        </p:txBody>
      </p:sp>
    </p:spTree>
    <p:extLst>
      <p:ext uri="{BB962C8B-B14F-4D97-AF65-F5344CB8AC3E}">
        <p14:creationId xmlns:p14="http://schemas.microsoft.com/office/powerpoint/2010/main" val="5913899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1AECEF-423C-4E35-B983-018481B36DB1}" type="slidenum">
              <a:rPr lang="en-US" altLang="en-US"/>
              <a:pPr/>
              <a:t>49</a:t>
            </a:fld>
            <a:endParaRPr lang="en-US" altLang="en-US"/>
          </a:p>
        </p:txBody>
      </p:sp>
      <p:sp>
        <p:nvSpPr>
          <p:cNvPr id="342018" name="Rectangle 2"/>
          <p:cNvSpPr>
            <a:spLocks noGrp="1" noRot="1" noChangeAspect="1" noChangeArrowheads="1" noTextEdit="1"/>
          </p:cNvSpPr>
          <p:nvPr>
            <p:ph type="sldImg"/>
          </p:nvPr>
        </p:nvSpPr>
        <p:spPr>
          <a:ln/>
        </p:spPr>
      </p:sp>
      <p:sp>
        <p:nvSpPr>
          <p:cNvPr id="342019" name="Rectangle 3"/>
          <p:cNvSpPr>
            <a:spLocks noGrp="1" noChangeArrowheads="1"/>
          </p:cNvSpPr>
          <p:nvPr>
            <p:ph type="body" idx="1"/>
          </p:nvPr>
        </p:nvSpPr>
        <p:spPr/>
        <p:txBody>
          <a:bodyPr/>
          <a:lstStyle/>
          <a:p>
            <a:r>
              <a:rPr lang="en-US" altLang="en-US"/>
              <a:t>Go through chart.  Read elementary and middle.  Emphasize the need for self advocacy and participation in the development of the IEP.</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4678C1-B7E8-4F38-BBF5-12B7720FCE0C}" type="slidenum">
              <a:rPr lang="en-US" altLang="en-US"/>
              <a:pPr/>
              <a:t>50</a:t>
            </a:fld>
            <a:endParaRPr lang="en-US" altLang="en-US"/>
          </a:p>
        </p:txBody>
      </p:sp>
      <p:sp>
        <p:nvSpPr>
          <p:cNvPr id="437250" name="Rectangle 2"/>
          <p:cNvSpPr>
            <a:spLocks noGrp="1" noRot="1" noChangeAspect="1" noChangeArrowheads="1" noTextEdit="1"/>
          </p:cNvSpPr>
          <p:nvPr>
            <p:ph type="sldImg"/>
          </p:nvPr>
        </p:nvSpPr>
        <p:spPr>
          <a:ln/>
        </p:spPr>
      </p:sp>
      <p:sp>
        <p:nvSpPr>
          <p:cNvPr id="437251" name="Rectangle 3"/>
          <p:cNvSpPr>
            <a:spLocks noGrp="1" noChangeArrowheads="1"/>
          </p:cNvSpPr>
          <p:nvPr>
            <p:ph type="body" idx="1"/>
          </p:nvPr>
        </p:nvSpPr>
        <p:spPr/>
        <p:txBody>
          <a:bodyPr/>
          <a:lstStyle/>
          <a:p>
            <a:r>
              <a:rPr lang="en-US" altLang="en-US"/>
              <a:t>Go through chart.  Read elementary and middle.  Emphasize the need for self advocacy and participation in the development of the IEP.</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08A85B-90C3-40E8-9EAD-80B2E684CF1B}" type="slidenum">
              <a:rPr lang="en-US" altLang="en-US"/>
              <a:pPr/>
              <a:t>51</a:t>
            </a:fld>
            <a:endParaRPr lang="en-US" altLang="en-US"/>
          </a:p>
        </p:txBody>
      </p:sp>
      <p:sp>
        <p:nvSpPr>
          <p:cNvPr id="305154" name="Rectangle 2"/>
          <p:cNvSpPr>
            <a:spLocks noGrp="1" noRot="1" noChangeAspect="1" noChangeArrowheads="1" noTextEdit="1"/>
          </p:cNvSpPr>
          <p:nvPr>
            <p:ph type="sldImg"/>
          </p:nvPr>
        </p:nvSpPr>
        <p:spPr>
          <a:ln/>
        </p:spPr>
      </p:sp>
      <p:sp>
        <p:nvSpPr>
          <p:cNvPr id="305155" name="Rectangle 3"/>
          <p:cNvSpPr>
            <a:spLocks noGrp="1" noChangeArrowheads="1"/>
          </p:cNvSpPr>
          <p:nvPr>
            <p:ph type="body" idx="1"/>
          </p:nvPr>
        </p:nvSpPr>
        <p:spPr/>
        <p:txBody>
          <a:bodyPr/>
          <a:lstStyle/>
          <a:p>
            <a:r>
              <a:rPr lang="en-US" altLang="en-US"/>
              <a:t>Reference the packet, point out allowable and special accommodations.  Discuss other assessments that require accommodations.  Most assessments have a list of allowable accommodations in the testing materials.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7101DD-9B9F-443D-9955-E143C98E2034}" type="slidenum">
              <a:rPr lang="en-US" altLang="en-US"/>
              <a:pPr/>
              <a:t>5</a:t>
            </a:fld>
            <a:endParaRPr lang="en-US" altLang="en-US"/>
          </a:p>
        </p:txBody>
      </p:sp>
      <p:sp>
        <p:nvSpPr>
          <p:cNvPr id="290818" name="Rectangle 2"/>
          <p:cNvSpPr>
            <a:spLocks noGrp="1" noRot="1" noChangeAspect="1" noChangeArrowheads="1" noTextEdit="1"/>
          </p:cNvSpPr>
          <p:nvPr>
            <p:ph type="sldImg"/>
          </p:nvPr>
        </p:nvSpPr>
        <p:spPr>
          <a:ln/>
        </p:spPr>
      </p:sp>
      <p:sp>
        <p:nvSpPr>
          <p:cNvPr id="290819" name="Rectangle 3"/>
          <p:cNvSpPr>
            <a:spLocks noGrp="1" noChangeArrowheads="1"/>
          </p:cNvSpPr>
          <p:nvPr>
            <p:ph type="body" idx="1"/>
          </p:nvPr>
        </p:nvSpPr>
        <p:spPr/>
        <p:txBody>
          <a:bodyPr/>
          <a:lstStyle/>
          <a:p>
            <a:r>
              <a:rPr lang="en-US" altLang="en-US"/>
              <a:t>READ THIS AND DISCUSS….what do you think about this wording in the law?  Do you agree?  </a:t>
            </a:r>
          </a:p>
          <a:p>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F233ED-B732-4B06-BD87-8F78DA239E1D}" type="slidenum">
              <a:rPr lang="en-US" altLang="en-US"/>
              <a:pPr/>
              <a:t>53</a:t>
            </a:fld>
            <a:endParaRPr lang="en-US" altLang="en-US"/>
          </a:p>
        </p:txBody>
      </p:sp>
      <p:sp>
        <p:nvSpPr>
          <p:cNvPr id="218114" name="Rectangle 2"/>
          <p:cNvSpPr txBox="1">
            <a:spLocks noGrp="1" noRot="1" noChangeAspect="1" noChangeArrowheads="1" noTextEdit="1"/>
          </p:cNvSpPr>
          <p:nvPr>
            <p:ph type="sldImg"/>
          </p:nvPr>
        </p:nvSpPr>
        <p:spPr>
          <a:ln/>
        </p:spPr>
      </p:sp>
      <p:sp>
        <p:nvSpPr>
          <p:cNvPr id="218115" name="Text Box 3"/>
          <p:cNvSpPr txBox="1">
            <a:spLocks noGrp="1" noChangeArrowheads="1"/>
          </p:cNvSpPr>
          <p:nvPr>
            <p:ph type="body" idx="1"/>
          </p:nvPr>
        </p:nvSpPr>
        <p:spPr>
          <a:xfrm>
            <a:off x="685800" y="4343400"/>
            <a:ext cx="5486400" cy="4116388"/>
          </a:xfrm>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r>
              <a:rPr lang="en-US" altLang="en-US"/>
              <a:t>Read this one (flies in one by one)</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5018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pPr fontAlgn="base">
              <a:spcBef>
                <a:spcPct val="0"/>
              </a:spcBef>
              <a:spcAft>
                <a:spcPct val="0"/>
              </a:spcAft>
              <a:defRPr/>
            </a:pPr>
            <a:fld id="{291472E6-2694-4CB1-B6A7-9C4FE7E49875}" type="slidenum">
              <a:rPr lang="en-US" smtClean="0">
                <a:latin typeface="Calibri" pitchFamily="34" charset="0"/>
              </a:rPr>
              <a:pPr fontAlgn="base">
                <a:spcBef>
                  <a:spcPct val="0"/>
                </a:spcBef>
                <a:spcAft>
                  <a:spcPct val="0"/>
                </a:spcAft>
                <a:defRPr/>
              </a:pPr>
              <a:t>57</a:t>
            </a:fld>
            <a:endParaRPr lang="en-US" smtClean="0">
              <a:latin typeface="Calibri"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5120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pPr fontAlgn="base">
              <a:spcBef>
                <a:spcPct val="0"/>
              </a:spcBef>
              <a:spcAft>
                <a:spcPct val="0"/>
              </a:spcAft>
              <a:defRPr/>
            </a:pPr>
            <a:fld id="{C6A95CB6-A64D-4E3D-907B-DFC2BE9E8965}" type="slidenum">
              <a:rPr lang="en-US" smtClean="0">
                <a:latin typeface="Calibri" pitchFamily="34" charset="0"/>
              </a:rPr>
              <a:pPr fontAlgn="base">
                <a:spcBef>
                  <a:spcPct val="0"/>
                </a:spcBef>
                <a:spcAft>
                  <a:spcPct val="0"/>
                </a:spcAft>
                <a:defRPr/>
              </a:pPr>
              <a:t>58</a:t>
            </a:fld>
            <a:endParaRPr lang="en-US" smtClean="0">
              <a:latin typeface="Calibri"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cs typeface="Arial" pitchFamily="34" charset="0"/>
            </a:endParaRPr>
          </a:p>
          <a:p>
            <a:pPr eaLnBrk="1" hangingPunct="1">
              <a:spcBef>
                <a:spcPct val="0"/>
              </a:spcBef>
            </a:pPr>
            <a:r>
              <a:rPr lang="en-US" altLang="en-US" smtClean="0">
                <a:cs typeface="Arial" pitchFamily="34" charset="0"/>
              </a:rPr>
              <a:t>First, it is important to be aware of the student’s present level of academic achievement and functional performance (PLAAFP). This information  can be found on the student’s most current IEP.</a:t>
            </a:r>
          </a:p>
          <a:p>
            <a:pPr eaLnBrk="1" hangingPunct="1">
              <a:spcBef>
                <a:spcPct val="0"/>
              </a:spcBef>
            </a:pPr>
            <a:endParaRPr lang="en-US" altLang="en-US" smtClean="0">
              <a:cs typeface="Arial" pitchFamily="34" charset="0"/>
            </a:endParaRPr>
          </a:p>
          <a:p>
            <a:pPr eaLnBrk="1" hangingPunct="1">
              <a:spcBef>
                <a:spcPct val="0"/>
              </a:spcBef>
            </a:pPr>
            <a:r>
              <a:rPr lang="en-US" altLang="en-US" smtClean="0">
                <a:cs typeface="Arial" pitchFamily="34" charset="0"/>
              </a:rPr>
              <a:t>Next, you will need to identify the grade level standard statement according to the grade level of same age peers</a:t>
            </a:r>
          </a:p>
          <a:p>
            <a:pPr eaLnBrk="1" hangingPunct="1">
              <a:spcBef>
                <a:spcPct val="0"/>
              </a:spcBef>
            </a:pPr>
            <a:endParaRPr lang="en-US" altLang="en-US" smtClean="0">
              <a:cs typeface="Arial" pitchFamily="34" charset="0"/>
            </a:endParaRPr>
          </a:p>
          <a:p>
            <a:pPr eaLnBrk="1" hangingPunct="1">
              <a:spcBef>
                <a:spcPct val="0"/>
              </a:spcBef>
            </a:pPr>
            <a:r>
              <a:rPr lang="en-US" altLang="en-US" smtClean="0">
                <a:cs typeface="Arial" pitchFamily="34" charset="0"/>
              </a:rPr>
              <a:t>Finally, you will need to “unpack the standard.” This means identifying what he/she needs to know and be able to do.</a:t>
            </a:r>
          </a:p>
          <a:p>
            <a:pPr eaLnBrk="1" hangingPunct="1">
              <a:spcBef>
                <a:spcPct val="0"/>
              </a:spcBef>
            </a:pPr>
            <a:endParaRPr lang="en-US" altLang="en-US" smtClean="0">
              <a:cs typeface="Arial" pitchFamily="34" charset="0"/>
            </a:endParaRPr>
          </a:p>
          <a:p>
            <a:pPr eaLnBrk="1" hangingPunct="1">
              <a:spcBef>
                <a:spcPct val="0"/>
              </a:spcBef>
            </a:pPr>
            <a:endParaRPr lang="en-US" altLang="en-US" smtClean="0">
              <a:cs typeface="Arial" pitchFamily="34" charset="0"/>
            </a:endParaRP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Georgia" pitchFamily="18" charset="0"/>
                <a:cs typeface="Arial" pitchFamily="34" charset="0"/>
              </a:defRPr>
            </a:lvl1pPr>
            <a:lvl2pPr marL="742950" indent="-285750" eaLnBrk="0" hangingPunct="0">
              <a:defRPr>
                <a:solidFill>
                  <a:schemeClr val="tx1"/>
                </a:solidFill>
                <a:latin typeface="Georgia" pitchFamily="18" charset="0"/>
                <a:cs typeface="Arial" pitchFamily="34" charset="0"/>
              </a:defRPr>
            </a:lvl2pPr>
            <a:lvl3pPr marL="1143000" indent="-228600" eaLnBrk="0" hangingPunct="0">
              <a:defRPr>
                <a:solidFill>
                  <a:schemeClr val="tx1"/>
                </a:solidFill>
                <a:latin typeface="Georgia" pitchFamily="18" charset="0"/>
                <a:cs typeface="Arial" pitchFamily="34" charset="0"/>
              </a:defRPr>
            </a:lvl3pPr>
            <a:lvl4pPr marL="1600200" indent="-228600" eaLnBrk="0" hangingPunct="0">
              <a:defRPr>
                <a:solidFill>
                  <a:schemeClr val="tx1"/>
                </a:solidFill>
                <a:latin typeface="Georgia" pitchFamily="18" charset="0"/>
                <a:cs typeface="Arial" pitchFamily="34" charset="0"/>
              </a:defRPr>
            </a:lvl4pPr>
            <a:lvl5pPr marL="2057400" indent="-228600" eaLnBrk="0" hangingPunct="0">
              <a:defRPr>
                <a:solidFill>
                  <a:schemeClr val="tx1"/>
                </a:solidFill>
                <a:latin typeface="Georgia" pitchFamily="18" charset="0"/>
                <a:cs typeface="Arial" pitchFamily="34" charset="0"/>
              </a:defRPr>
            </a:lvl5pPr>
            <a:lvl6pPr marL="2514600" indent="-228600" eaLnBrk="0" fontAlgn="base" hangingPunct="0">
              <a:spcBef>
                <a:spcPct val="0"/>
              </a:spcBef>
              <a:spcAft>
                <a:spcPct val="0"/>
              </a:spcAft>
              <a:defRPr>
                <a:solidFill>
                  <a:schemeClr val="tx1"/>
                </a:solidFill>
                <a:latin typeface="Georgia" pitchFamily="18" charset="0"/>
                <a:cs typeface="Arial" pitchFamily="34" charset="0"/>
              </a:defRPr>
            </a:lvl6pPr>
            <a:lvl7pPr marL="2971800" indent="-228600" eaLnBrk="0" fontAlgn="base" hangingPunct="0">
              <a:spcBef>
                <a:spcPct val="0"/>
              </a:spcBef>
              <a:spcAft>
                <a:spcPct val="0"/>
              </a:spcAft>
              <a:defRPr>
                <a:solidFill>
                  <a:schemeClr val="tx1"/>
                </a:solidFill>
                <a:latin typeface="Georgia" pitchFamily="18" charset="0"/>
                <a:cs typeface="Arial" pitchFamily="34" charset="0"/>
              </a:defRPr>
            </a:lvl7pPr>
            <a:lvl8pPr marL="3429000" indent="-228600" eaLnBrk="0" fontAlgn="base" hangingPunct="0">
              <a:spcBef>
                <a:spcPct val="0"/>
              </a:spcBef>
              <a:spcAft>
                <a:spcPct val="0"/>
              </a:spcAft>
              <a:defRPr>
                <a:solidFill>
                  <a:schemeClr val="tx1"/>
                </a:solidFill>
                <a:latin typeface="Georgia" pitchFamily="18" charset="0"/>
                <a:cs typeface="Arial" pitchFamily="34" charset="0"/>
              </a:defRPr>
            </a:lvl8pPr>
            <a:lvl9pPr marL="3886200" indent="-228600" eaLnBrk="0" fontAlgn="base" hangingPunct="0">
              <a:spcBef>
                <a:spcPct val="0"/>
              </a:spcBef>
              <a:spcAft>
                <a:spcPct val="0"/>
              </a:spcAft>
              <a:defRPr>
                <a:solidFill>
                  <a:schemeClr val="tx1"/>
                </a:solidFill>
                <a:latin typeface="Georgia" pitchFamily="18" charset="0"/>
                <a:cs typeface="Arial" pitchFamily="34" charset="0"/>
              </a:defRPr>
            </a:lvl9pPr>
          </a:lstStyle>
          <a:p>
            <a:pPr eaLnBrk="1" fontAlgn="base" hangingPunct="1">
              <a:spcBef>
                <a:spcPct val="0"/>
              </a:spcBef>
              <a:spcAft>
                <a:spcPct val="0"/>
              </a:spcAft>
            </a:pPr>
            <a:fld id="{3FFBA99C-72F4-4957-A16F-4FCAB2984DB2}" type="slidenum">
              <a:rPr lang="en-US" altLang="en-US" smtClean="0">
                <a:latin typeface="Geneva"/>
              </a:rPr>
              <a:pPr eaLnBrk="1" fontAlgn="base" hangingPunct="1">
                <a:spcBef>
                  <a:spcPct val="0"/>
                </a:spcBef>
                <a:spcAft>
                  <a:spcPct val="0"/>
                </a:spcAft>
              </a:pPr>
              <a:t>59</a:t>
            </a:fld>
            <a:endParaRPr lang="en-US" altLang="en-US" smtClean="0">
              <a:latin typeface="Geneva"/>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cs typeface="Arial" pitchFamily="34" charset="0"/>
            </a:endParaRPr>
          </a:p>
          <a:p>
            <a:pPr eaLnBrk="1" hangingPunct="1">
              <a:spcBef>
                <a:spcPct val="0"/>
              </a:spcBef>
            </a:pPr>
            <a:endParaRPr lang="en-US" altLang="en-US" dirty="0" smtClean="0">
              <a:cs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Modifications are only appropriate when used as a scaffold to more rigorous instructional expectations.</a:t>
            </a:r>
            <a:endParaRPr lang="en-US" altLang="en-US" smtClean="0">
              <a:cs typeface="Arial" pitchFamily="34" charset="0"/>
            </a:endParaRP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Georgia" pitchFamily="18" charset="0"/>
                <a:cs typeface="Arial" pitchFamily="34" charset="0"/>
              </a:defRPr>
            </a:lvl1pPr>
            <a:lvl2pPr marL="742950" indent="-285750" eaLnBrk="0" hangingPunct="0">
              <a:defRPr>
                <a:solidFill>
                  <a:schemeClr val="tx1"/>
                </a:solidFill>
                <a:latin typeface="Georgia" pitchFamily="18" charset="0"/>
                <a:cs typeface="Arial" pitchFamily="34" charset="0"/>
              </a:defRPr>
            </a:lvl2pPr>
            <a:lvl3pPr marL="1143000" indent="-228600" eaLnBrk="0" hangingPunct="0">
              <a:defRPr>
                <a:solidFill>
                  <a:schemeClr val="tx1"/>
                </a:solidFill>
                <a:latin typeface="Georgia" pitchFamily="18" charset="0"/>
                <a:cs typeface="Arial" pitchFamily="34" charset="0"/>
              </a:defRPr>
            </a:lvl3pPr>
            <a:lvl4pPr marL="1600200" indent="-228600" eaLnBrk="0" hangingPunct="0">
              <a:defRPr>
                <a:solidFill>
                  <a:schemeClr val="tx1"/>
                </a:solidFill>
                <a:latin typeface="Georgia" pitchFamily="18" charset="0"/>
                <a:cs typeface="Arial" pitchFamily="34" charset="0"/>
              </a:defRPr>
            </a:lvl4pPr>
            <a:lvl5pPr marL="2057400" indent="-228600" eaLnBrk="0" hangingPunct="0">
              <a:defRPr>
                <a:solidFill>
                  <a:schemeClr val="tx1"/>
                </a:solidFill>
                <a:latin typeface="Georgia" pitchFamily="18" charset="0"/>
                <a:cs typeface="Arial" pitchFamily="34" charset="0"/>
              </a:defRPr>
            </a:lvl5pPr>
            <a:lvl6pPr marL="2514600" indent="-228600" eaLnBrk="0" fontAlgn="base" hangingPunct="0">
              <a:spcBef>
                <a:spcPct val="0"/>
              </a:spcBef>
              <a:spcAft>
                <a:spcPct val="0"/>
              </a:spcAft>
              <a:defRPr>
                <a:solidFill>
                  <a:schemeClr val="tx1"/>
                </a:solidFill>
                <a:latin typeface="Georgia" pitchFamily="18" charset="0"/>
                <a:cs typeface="Arial" pitchFamily="34" charset="0"/>
              </a:defRPr>
            </a:lvl6pPr>
            <a:lvl7pPr marL="2971800" indent="-228600" eaLnBrk="0" fontAlgn="base" hangingPunct="0">
              <a:spcBef>
                <a:spcPct val="0"/>
              </a:spcBef>
              <a:spcAft>
                <a:spcPct val="0"/>
              </a:spcAft>
              <a:defRPr>
                <a:solidFill>
                  <a:schemeClr val="tx1"/>
                </a:solidFill>
                <a:latin typeface="Georgia" pitchFamily="18" charset="0"/>
                <a:cs typeface="Arial" pitchFamily="34" charset="0"/>
              </a:defRPr>
            </a:lvl7pPr>
            <a:lvl8pPr marL="3429000" indent="-228600" eaLnBrk="0" fontAlgn="base" hangingPunct="0">
              <a:spcBef>
                <a:spcPct val="0"/>
              </a:spcBef>
              <a:spcAft>
                <a:spcPct val="0"/>
              </a:spcAft>
              <a:defRPr>
                <a:solidFill>
                  <a:schemeClr val="tx1"/>
                </a:solidFill>
                <a:latin typeface="Georgia" pitchFamily="18" charset="0"/>
                <a:cs typeface="Arial" pitchFamily="34" charset="0"/>
              </a:defRPr>
            </a:lvl8pPr>
            <a:lvl9pPr marL="3886200" indent="-228600" eaLnBrk="0" fontAlgn="base" hangingPunct="0">
              <a:spcBef>
                <a:spcPct val="0"/>
              </a:spcBef>
              <a:spcAft>
                <a:spcPct val="0"/>
              </a:spcAft>
              <a:defRPr>
                <a:solidFill>
                  <a:schemeClr val="tx1"/>
                </a:solidFill>
                <a:latin typeface="Georgia" pitchFamily="18" charset="0"/>
                <a:cs typeface="Arial" pitchFamily="34" charset="0"/>
              </a:defRPr>
            </a:lvl9pPr>
          </a:lstStyle>
          <a:p>
            <a:pPr eaLnBrk="1" fontAlgn="base" hangingPunct="1">
              <a:spcBef>
                <a:spcPct val="0"/>
              </a:spcBef>
              <a:spcAft>
                <a:spcPct val="0"/>
              </a:spcAft>
            </a:pPr>
            <a:fld id="{B4C36B89-8F1F-48B7-8A33-B32320117615}" type="slidenum">
              <a:rPr lang="en-US" altLang="en-US" smtClean="0">
                <a:latin typeface="Geneva"/>
              </a:rPr>
              <a:pPr eaLnBrk="1" fontAlgn="base" hangingPunct="1">
                <a:spcBef>
                  <a:spcPct val="0"/>
                </a:spcBef>
                <a:spcAft>
                  <a:spcPct val="0"/>
                </a:spcAft>
              </a:pPr>
              <a:t>61</a:t>
            </a:fld>
            <a:endParaRPr lang="en-US" altLang="en-US" smtClean="0">
              <a:latin typeface="Geneva"/>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649" eaLnBrk="0" hangingPunct="0">
              <a:defRPr sz="2400">
                <a:solidFill>
                  <a:schemeClr val="tx1"/>
                </a:solidFill>
                <a:latin typeface="Arial" charset="0"/>
                <a:ea typeface="ＭＳ Ｐゴシック" pitchFamily="-108" charset="-128"/>
              </a:defRPr>
            </a:lvl1pPr>
            <a:lvl2pPr marL="37533442" indent="-37081042" defTabSz="923649" eaLnBrk="0" hangingPunct="0">
              <a:defRPr sz="2400">
                <a:solidFill>
                  <a:schemeClr val="tx1"/>
                </a:solidFill>
                <a:latin typeface="Arial" charset="0"/>
                <a:ea typeface="ＭＳ Ｐゴシック" pitchFamily="-108" charset="-128"/>
              </a:defRPr>
            </a:lvl2pPr>
            <a:lvl3pPr eaLnBrk="0" hangingPunct="0">
              <a:defRPr sz="2400">
                <a:solidFill>
                  <a:schemeClr val="tx1"/>
                </a:solidFill>
                <a:latin typeface="Arial" charset="0"/>
                <a:ea typeface="ＭＳ Ｐゴシック" pitchFamily="-108" charset="-128"/>
              </a:defRPr>
            </a:lvl3pPr>
            <a:lvl4pPr eaLnBrk="0" hangingPunct="0">
              <a:defRPr sz="2400">
                <a:solidFill>
                  <a:schemeClr val="tx1"/>
                </a:solidFill>
                <a:latin typeface="Arial" charset="0"/>
                <a:ea typeface="ＭＳ Ｐゴシック" pitchFamily="-108" charset="-128"/>
              </a:defRPr>
            </a:lvl4pPr>
            <a:lvl5pPr eaLnBrk="0" hangingPunct="0">
              <a:defRPr sz="2400">
                <a:solidFill>
                  <a:schemeClr val="tx1"/>
                </a:solidFill>
                <a:latin typeface="Arial" charset="0"/>
                <a:ea typeface="ＭＳ Ｐゴシック" pitchFamily="-108" charset="-128"/>
              </a:defRPr>
            </a:lvl5pPr>
            <a:lvl6pPr marL="452399" eaLnBrk="0" fontAlgn="base" hangingPunct="0">
              <a:spcBef>
                <a:spcPct val="0"/>
              </a:spcBef>
              <a:spcAft>
                <a:spcPct val="0"/>
              </a:spcAft>
              <a:defRPr sz="2400">
                <a:solidFill>
                  <a:schemeClr val="tx1"/>
                </a:solidFill>
                <a:latin typeface="Arial" charset="0"/>
                <a:ea typeface="ＭＳ Ｐゴシック" pitchFamily="-108" charset="-128"/>
              </a:defRPr>
            </a:lvl6pPr>
            <a:lvl7pPr marL="904799" eaLnBrk="0" fontAlgn="base" hangingPunct="0">
              <a:spcBef>
                <a:spcPct val="0"/>
              </a:spcBef>
              <a:spcAft>
                <a:spcPct val="0"/>
              </a:spcAft>
              <a:defRPr sz="2400">
                <a:solidFill>
                  <a:schemeClr val="tx1"/>
                </a:solidFill>
                <a:latin typeface="Arial" charset="0"/>
                <a:ea typeface="ＭＳ Ｐゴシック" pitchFamily="-108" charset="-128"/>
              </a:defRPr>
            </a:lvl7pPr>
            <a:lvl8pPr marL="1357198" eaLnBrk="0" fontAlgn="base" hangingPunct="0">
              <a:spcBef>
                <a:spcPct val="0"/>
              </a:spcBef>
              <a:spcAft>
                <a:spcPct val="0"/>
              </a:spcAft>
              <a:defRPr sz="2400">
                <a:solidFill>
                  <a:schemeClr val="tx1"/>
                </a:solidFill>
                <a:latin typeface="Arial" charset="0"/>
                <a:ea typeface="ＭＳ Ｐゴシック" pitchFamily="-108" charset="-128"/>
              </a:defRPr>
            </a:lvl8pPr>
            <a:lvl9pPr marL="1809598" eaLnBrk="0" fontAlgn="base" hangingPunct="0">
              <a:spcBef>
                <a:spcPct val="0"/>
              </a:spcBef>
              <a:spcAft>
                <a:spcPct val="0"/>
              </a:spcAft>
              <a:defRPr sz="2400">
                <a:solidFill>
                  <a:schemeClr val="tx1"/>
                </a:solidFill>
                <a:latin typeface="Arial" charset="0"/>
                <a:ea typeface="ＭＳ Ｐゴシック" pitchFamily="-108" charset="-128"/>
              </a:defRPr>
            </a:lvl9pPr>
          </a:lstStyle>
          <a:p>
            <a:pPr eaLnBrk="1" hangingPunct="1"/>
            <a:fld id="{60E4156E-FDC0-4C22-B298-93032A596365}" type="slidenum">
              <a:rPr lang="en-US" altLang="en-US" sz="1200"/>
              <a:pPr eaLnBrk="1" hangingPunct="1"/>
              <a:t>62</a:t>
            </a:fld>
            <a:endParaRPr lang="en-US" altLang="en-US" sz="1200"/>
          </a:p>
        </p:txBody>
      </p:sp>
      <p:sp>
        <p:nvSpPr>
          <p:cNvPr id="5529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3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eaLnBrk="1" hangingPunct="1">
              <a:lnSpc>
                <a:spcPct val="80000"/>
              </a:lnSpc>
              <a:spcBef>
                <a:spcPct val="0"/>
              </a:spcBef>
            </a:pPr>
            <a:r>
              <a:rPr lang="en-US" altLang="en-US" sz="800">
                <a:ea typeface="ＭＳ Ｐゴシック" pitchFamily="-108" charset="-128"/>
              </a:rPr>
              <a:t>Many of these are viewed as accommodations and are in typical use in many classrooms today</a:t>
            </a:r>
          </a:p>
          <a:p>
            <a:pPr lvl="1" eaLnBrk="1" hangingPunct="1">
              <a:lnSpc>
                <a:spcPct val="80000"/>
              </a:lnSpc>
              <a:spcBef>
                <a:spcPct val="0"/>
              </a:spcBef>
            </a:pPr>
            <a:endParaRPr lang="en-US" altLang="en-US" sz="800">
              <a:ea typeface="ＭＳ Ｐゴシック" pitchFamily="-108" charset="-128"/>
            </a:endParaRPr>
          </a:p>
          <a:p>
            <a:pPr lvl="1" eaLnBrk="1" hangingPunct="1">
              <a:lnSpc>
                <a:spcPct val="80000"/>
              </a:lnSpc>
              <a:spcBef>
                <a:spcPct val="0"/>
              </a:spcBef>
            </a:pPr>
            <a:r>
              <a:rPr lang="en-US" altLang="en-US" sz="800">
                <a:ea typeface="ＭＳ Ｐゴシック" pitchFamily="-108" charset="-128"/>
              </a:rPr>
              <a:t>The difference between current use and UDL is the expanded use from those who are identified as needing such accommodations and for which the use is documented, to providing such access to any and all students in need of different ways to access information --- one student may need different ways to access different content areas</a:t>
            </a:r>
          </a:p>
          <a:p>
            <a:pPr lvl="1" eaLnBrk="1" hangingPunct="1">
              <a:lnSpc>
                <a:spcPct val="80000"/>
              </a:lnSpc>
              <a:spcBef>
                <a:spcPct val="0"/>
              </a:spcBef>
            </a:pPr>
            <a:endParaRPr lang="en-US" altLang="en-US" sz="800">
              <a:ea typeface="ＭＳ Ｐゴシック" pitchFamily="-108" charset="-128"/>
            </a:endParaRPr>
          </a:p>
          <a:p>
            <a:pPr lvl="1" eaLnBrk="1" hangingPunct="1">
              <a:lnSpc>
                <a:spcPct val="80000"/>
              </a:lnSpc>
              <a:spcBef>
                <a:spcPct val="5000"/>
              </a:spcBef>
              <a:buFontTx/>
              <a:buChar char="•"/>
            </a:pPr>
            <a:r>
              <a:rPr lang="en-US" altLang="en-US" sz="800">
                <a:ea typeface="ＭＳ Ｐゴシック" pitchFamily="-108" charset="-128"/>
              </a:rPr>
              <a:t>Audiotape - (this is standard media through Recording for the Blind &amp; Dyslexic, for students who are blind or learning disabled)</a:t>
            </a:r>
          </a:p>
          <a:p>
            <a:pPr lvl="1" eaLnBrk="1" hangingPunct="1">
              <a:lnSpc>
                <a:spcPct val="80000"/>
              </a:lnSpc>
              <a:spcBef>
                <a:spcPct val="5000"/>
              </a:spcBef>
              <a:buFontTx/>
              <a:buChar char="•"/>
            </a:pPr>
            <a:r>
              <a:rPr lang="en-US" altLang="en-US" sz="800">
                <a:ea typeface="ＭＳ Ｐゴシック" pitchFamily="-108" charset="-128"/>
              </a:rPr>
              <a:t>Teacher reads aloud</a:t>
            </a:r>
          </a:p>
          <a:p>
            <a:pPr lvl="1" eaLnBrk="1" hangingPunct="1">
              <a:lnSpc>
                <a:spcPct val="70000"/>
              </a:lnSpc>
              <a:spcBef>
                <a:spcPct val="0"/>
              </a:spcBef>
              <a:buFontTx/>
              <a:buChar char="•"/>
            </a:pPr>
            <a:r>
              <a:rPr lang="en-US" altLang="en-US" sz="800">
                <a:solidFill>
                  <a:schemeClr val="tx2"/>
                </a:solidFill>
                <a:ea typeface="ＭＳ Ｐゴシック" pitchFamily="-108" charset="-128"/>
              </a:rPr>
              <a:t>Digitized Text: Allows Dynamic Manipulation of the Medium On Demand</a:t>
            </a:r>
          </a:p>
          <a:p>
            <a:pPr lvl="1" eaLnBrk="1" hangingPunct="1">
              <a:lnSpc>
                <a:spcPct val="70000"/>
              </a:lnSpc>
              <a:spcBef>
                <a:spcPct val="0"/>
              </a:spcBef>
              <a:buFontTx/>
              <a:buChar char="•"/>
            </a:pPr>
            <a:r>
              <a:rPr lang="en-US" altLang="en-US" sz="800">
                <a:ea typeface="ＭＳ Ｐゴシック" pitchFamily="-108" charset="-128"/>
              </a:rPr>
              <a:t>Text-to-speech: Language of the text reads aloud to the student, word-for-word, phrase-by-phrase, or larger chunks of text. (Benefit:  For students with decoding problems who need to access their social studies textbook content, this overcomes a barrier that keeps them from reaching a curricular objective). (designer: add a URL that allows presenter to see this in action). Good example – Read please program which is free to download www.readplease.com</a:t>
            </a:r>
          </a:p>
          <a:p>
            <a:pPr lvl="1" eaLnBrk="1" hangingPunct="1">
              <a:lnSpc>
                <a:spcPct val="70000"/>
              </a:lnSpc>
              <a:spcBef>
                <a:spcPct val="0"/>
              </a:spcBef>
              <a:buFontTx/>
              <a:buChar char="•"/>
            </a:pPr>
            <a:r>
              <a:rPr lang="en-US" altLang="en-US" sz="800">
                <a:ea typeface="ＭＳ Ｐゴシック" pitchFamily="-108" charset="-128"/>
              </a:rPr>
              <a:t>Highlighted text: As speech to text is working, specific words, phrases, and/or chunks of text are highlighted. (Benefit: students learn to track text while reading---provides a fluency building scaffold)</a:t>
            </a:r>
          </a:p>
          <a:p>
            <a:pPr lvl="1" eaLnBrk="1" hangingPunct="1">
              <a:lnSpc>
                <a:spcPct val="70000"/>
              </a:lnSpc>
              <a:spcBef>
                <a:spcPct val="0"/>
              </a:spcBef>
              <a:buFontTx/>
              <a:buChar char="•"/>
            </a:pPr>
            <a:r>
              <a:rPr lang="en-US" altLang="en-US" sz="800">
                <a:ea typeface="ＭＳ Ｐゴシック" pitchFamily="-108" charset="-128"/>
              </a:rPr>
              <a:t>Built-in talking glossary: key words that would prevent comprehension of the text, are defined at point of use (Benefit: ELL students, students with limited background knowledge, anyone unfamiliar with the specialized vocabulary)</a:t>
            </a:r>
          </a:p>
          <a:p>
            <a:pPr lvl="1" eaLnBrk="1" hangingPunct="1">
              <a:lnSpc>
                <a:spcPct val="70000"/>
              </a:lnSpc>
              <a:spcBef>
                <a:spcPct val="0"/>
              </a:spcBef>
              <a:buFontTx/>
              <a:buChar char="•"/>
            </a:pPr>
            <a:r>
              <a:rPr lang="en-US" altLang="en-US" sz="800">
                <a:ea typeface="ＭＳ Ｐゴシック" pitchFamily="-108" charset="-128"/>
              </a:rPr>
              <a:t>Font-size, style, and background color on demand: Certain fonts work better for certain learners, esp. students with low vision/dyslexic students need clear foreground-background color distinctions, for e.g.. Yellow text on a black background)</a:t>
            </a:r>
          </a:p>
          <a:p>
            <a:pPr lvl="1" eaLnBrk="1" hangingPunct="1">
              <a:lnSpc>
                <a:spcPct val="70000"/>
              </a:lnSpc>
              <a:spcBef>
                <a:spcPct val="0"/>
              </a:spcBef>
              <a:buFontTx/>
              <a:buChar char="•"/>
            </a:pPr>
            <a:r>
              <a:rPr lang="en-US" altLang="en-US" sz="800">
                <a:ea typeface="ＭＳ Ｐゴシック" pitchFamily="-108" charset="-128"/>
              </a:rPr>
              <a:t>Audio and visual reinforcement: animated graphics that help illustrate a concept (i.e.. a talking timeline is very beneficial for blind students)</a:t>
            </a:r>
          </a:p>
          <a:p>
            <a:pPr lvl="1" eaLnBrk="1" hangingPunct="1">
              <a:lnSpc>
                <a:spcPct val="70000"/>
              </a:lnSpc>
              <a:spcBef>
                <a:spcPct val="0"/>
              </a:spcBef>
              <a:buFontTx/>
              <a:buChar char="•"/>
            </a:pPr>
            <a:r>
              <a:rPr lang="en-US" altLang="en-US" sz="800">
                <a:ea typeface="ＭＳ Ｐゴシック" pitchFamily="-108" charset="-128"/>
              </a:rPr>
              <a:t>Built-in literacy coaches:  At an opportune point in the text, a coach provides support for using comprehension strategies such as: monitor, predict, summarize, and question generating. (Benefit: for struggling readers, the support is right where they need it, immediately and with scaffolding built-in).</a:t>
            </a:r>
          </a:p>
          <a:p>
            <a:pPr lvl="1" eaLnBrk="1" hangingPunct="1">
              <a:lnSpc>
                <a:spcPct val="70000"/>
              </a:lnSpc>
              <a:spcBef>
                <a:spcPct val="0"/>
              </a:spcBef>
              <a:buFontTx/>
              <a:buChar char="•"/>
            </a:pPr>
            <a:r>
              <a:rPr lang="en-US" altLang="en-US" sz="800">
                <a:ea typeface="ＭＳ Ｐゴシック" pitchFamily="-108" charset="-128"/>
              </a:rPr>
              <a:t>Textbook represented in different reading levels: Student or teacher can choose to represent the same content in the most appropriate reading level. (benefits; reading level is no longer a barrier to learning the core content; facilitates engagement and appropriate level of challenge, b/c the learning is now taking place in the student</a:t>
            </a:r>
            <a:r>
              <a:rPr lang="ja-JP" altLang="en-US" sz="800">
                <a:ea typeface="ＭＳ Ｐゴシック" pitchFamily="-108" charset="-128"/>
              </a:rPr>
              <a:t>’</a:t>
            </a:r>
            <a:r>
              <a:rPr lang="en-US" altLang="en-US" sz="800">
                <a:ea typeface="ＭＳ Ｐゴシック" pitchFamily="-108" charset="-128"/>
              </a:rPr>
              <a:t>s zone of proximal development) </a:t>
            </a:r>
          </a:p>
          <a:p>
            <a:pPr lvl="1" eaLnBrk="1" hangingPunct="1">
              <a:lnSpc>
                <a:spcPct val="70000"/>
              </a:lnSpc>
              <a:spcBef>
                <a:spcPct val="0"/>
              </a:spcBef>
              <a:buFontTx/>
              <a:buChar char="•"/>
            </a:pPr>
            <a:r>
              <a:rPr lang="en-US" altLang="en-US" sz="800">
                <a:ea typeface="ＭＳ Ｐゴシック" pitchFamily="-108" charset="-128"/>
              </a:rPr>
              <a:t>Built-in language translation for ELL students: Entire text, section, or specific words, at student discretion, can be accessed in student</a:t>
            </a:r>
            <a:r>
              <a:rPr lang="ja-JP" altLang="en-US" sz="800">
                <a:ea typeface="ＭＳ Ｐゴシック" pitchFamily="-108" charset="-128"/>
              </a:rPr>
              <a:t>’</a:t>
            </a:r>
            <a:r>
              <a:rPr lang="en-US" altLang="en-US" sz="800">
                <a:ea typeface="ＭＳ Ｐゴシック" pitchFamily="-108" charset="-128"/>
              </a:rPr>
              <a:t>s primary language. (benefits: accessing the content in a student</a:t>
            </a:r>
            <a:r>
              <a:rPr lang="ja-JP" altLang="en-US" sz="800">
                <a:ea typeface="ＭＳ Ｐゴシック" pitchFamily="-108" charset="-128"/>
              </a:rPr>
              <a:t>’</a:t>
            </a:r>
            <a:r>
              <a:rPr lang="en-US" altLang="en-US" sz="800">
                <a:ea typeface="ＭＳ Ｐゴシック" pitchFamily="-108" charset="-128"/>
              </a:rPr>
              <a:t>s first language provides a bridge for comprehending the core content; student learning in both languages can be reinforced through the interaction between them) </a:t>
            </a:r>
          </a:p>
          <a:p>
            <a:pPr marL="457112" lvl="2">
              <a:lnSpc>
                <a:spcPct val="80000"/>
              </a:lnSpc>
              <a:spcBef>
                <a:spcPct val="0"/>
              </a:spcBef>
              <a:buFontTx/>
              <a:buChar char="•"/>
            </a:pPr>
            <a:r>
              <a:rPr lang="en-US" altLang="en-US" sz="800">
                <a:ea typeface="ＭＳ Ｐゴシック" pitchFamily="-108" charset="-128"/>
              </a:rPr>
              <a:t>Mentor reader reads to novice reader</a:t>
            </a:r>
          </a:p>
          <a:p>
            <a:pPr marL="457112" lvl="2">
              <a:lnSpc>
                <a:spcPct val="80000"/>
              </a:lnSpc>
              <a:spcBef>
                <a:spcPct val="0"/>
              </a:spcBef>
              <a:buFontTx/>
              <a:buChar char="•"/>
            </a:pPr>
            <a:r>
              <a:rPr lang="en-US" altLang="en-US" sz="800">
                <a:ea typeface="ＭＳ Ｐゴシック" pitchFamily="-108" charset="-128"/>
              </a:rPr>
              <a:t>Teacher highlights phrases while reading from </a:t>
            </a:r>
          </a:p>
          <a:p>
            <a:pPr marL="457112" lvl="2">
              <a:lnSpc>
                <a:spcPct val="80000"/>
              </a:lnSpc>
              <a:spcBef>
                <a:spcPct val="0"/>
              </a:spcBef>
              <a:buFontTx/>
              <a:buChar char="•"/>
            </a:pPr>
            <a:r>
              <a:rPr lang="en-US" altLang="en-US" sz="800">
                <a:ea typeface="ＭＳ Ｐゴシック" pitchFamily="-108" charset="-128"/>
              </a:rPr>
              <a:t>   a transparency</a:t>
            </a:r>
          </a:p>
          <a:p>
            <a:pPr marL="457112" lvl="2">
              <a:lnSpc>
                <a:spcPct val="80000"/>
              </a:lnSpc>
              <a:spcBef>
                <a:spcPct val="0"/>
              </a:spcBef>
              <a:buFontTx/>
              <a:buChar char="•"/>
            </a:pPr>
            <a:r>
              <a:rPr lang="en-US" altLang="en-US" sz="800">
                <a:ea typeface="ＭＳ Ｐゴシック" pitchFamily="-108" charset="-128"/>
              </a:rPr>
              <a:t>Text available on audiotape (this is standard media through Recording for the Blind &amp; Dyslexic, for students who are blind or learning disabled)</a:t>
            </a:r>
          </a:p>
          <a:p>
            <a:pPr lvl="1" eaLnBrk="1" hangingPunct="1">
              <a:lnSpc>
                <a:spcPct val="80000"/>
              </a:lnSpc>
              <a:spcBef>
                <a:spcPct val="0"/>
              </a:spcBef>
            </a:pPr>
            <a:endParaRPr lang="en-US" altLang="en-US" sz="800">
              <a:ea typeface="ＭＳ Ｐゴシック" pitchFamily="-108" charset="-128"/>
            </a:endParaRPr>
          </a:p>
          <a:p>
            <a:pPr lvl="1" eaLnBrk="1" hangingPunct="1">
              <a:lnSpc>
                <a:spcPct val="80000"/>
              </a:lnSpc>
              <a:spcBef>
                <a:spcPct val="0"/>
              </a:spcBef>
            </a:pPr>
            <a:endParaRPr lang="en-US" altLang="en-US" sz="800">
              <a:ea typeface="ＭＳ Ｐゴシック" pitchFamily="-108" charset="-128"/>
            </a:endParaRPr>
          </a:p>
          <a:p>
            <a:pPr lvl="1" eaLnBrk="1" hangingPunct="1">
              <a:lnSpc>
                <a:spcPct val="80000"/>
              </a:lnSpc>
              <a:spcBef>
                <a:spcPct val="0"/>
              </a:spcBef>
            </a:pPr>
            <a:endParaRPr lang="en-US" altLang="en-US" sz="800">
              <a:ea typeface="ＭＳ Ｐゴシック" pitchFamily="-108" charset="-128"/>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649" eaLnBrk="0" hangingPunct="0">
              <a:defRPr sz="2400">
                <a:solidFill>
                  <a:schemeClr val="tx1"/>
                </a:solidFill>
                <a:latin typeface="Arial" charset="0"/>
                <a:ea typeface="ＭＳ Ｐゴシック" pitchFamily="-108" charset="-128"/>
              </a:defRPr>
            </a:lvl1pPr>
            <a:lvl2pPr marL="37533442" indent="-37081042" defTabSz="923649" eaLnBrk="0" hangingPunct="0">
              <a:defRPr sz="2400">
                <a:solidFill>
                  <a:schemeClr val="tx1"/>
                </a:solidFill>
                <a:latin typeface="Arial" charset="0"/>
                <a:ea typeface="ＭＳ Ｐゴシック" pitchFamily="-108" charset="-128"/>
              </a:defRPr>
            </a:lvl2pPr>
            <a:lvl3pPr eaLnBrk="0" hangingPunct="0">
              <a:defRPr sz="2400">
                <a:solidFill>
                  <a:schemeClr val="tx1"/>
                </a:solidFill>
                <a:latin typeface="Arial" charset="0"/>
                <a:ea typeface="ＭＳ Ｐゴシック" pitchFamily="-108" charset="-128"/>
              </a:defRPr>
            </a:lvl3pPr>
            <a:lvl4pPr eaLnBrk="0" hangingPunct="0">
              <a:defRPr sz="2400">
                <a:solidFill>
                  <a:schemeClr val="tx1"/>
                </a:solidFill>
                <a:latin typeface="Arial" charset="0"/>
                <a:ea typeface="ＭＳ Ｐゴシック" pitchFamily="-108" charset="-128"/>
              </a:defRPr>
            </a:lvl4pPr>
            <a:lvl5pPr eaLnBrk="0" hangingPunct="0">
              <a:defRPr sz="2400">
                <a:solidFill>
                  <a:schemeClr val="tx1"/>
                </a:solidFill>
                <a:latin typeface="Arial" charset="0"/>
                <a:ea typeface="ＭＳ Ｐゴシック" pitchFamily="-108" charset="-128"/>
              </a:defRPr>
            </a:lvl5pPr>
            <a:lvl6pPr marL="452399" eaLnBrk="0" fontAlgn="base" hangingPunct="0">
              <a:spcBef>
                <a:spcPct val="0"/>
              </a:spcBef>
              <a:spcAft>
                <a:spcPct val="0"/>
              </a:spcAft>
              <a:defRPr sz="2400">
                <a:solidFill>
                  <a:schemeClr val="tx1"/>
                </a:solidFill>
                <a:latin typeface="Arial" charset="0"/>
                <a:ea typeface="ＭＳ Ｐゴシック" pitchFamily="-108" charset="-128"/>
              </a:defRPr>
            </a:lvl6pPr>
            <a:lvl7pPr marL="904799" eaLnBrk="0" fontAlgn="base" hangingPunct="0">
              <a:spcBef>
                <a:spcPct val="0"/>
              </a:spcBef>
              <a:spcAft>
                <a:spcPct val="0"/>
              </a:spcAft>
              <a:defRPr sz="2400">
                <a:solidFill>
                  <a:schemeClr val="tx1"/>
                </a:solidFill>
                <a:latin typeface="Arial" charset="0"/>
                <a:ea typeface="ＭＳ Ｐゴシック" pitchFamily="-108" charset="-128"/>
              </a:defRPr>
            </a:lvl7pPr>
            <a:lvl8pPr marL="1357198" eaLnBrk="0" fontAlgn="base" hangingPunct="0">
              <a:spcBef>
                <a:spcPct val="0"/>
              </a:spcBef>
              <a:spcAft>
                <a:spcPct val="0"/>
              </a:spcAft>
              <a:defRPr sz="2400">
                <a:solidFill>
                  <a:schemeClr val="tx1"/>
                </a:solidFill>
                <a:latin typeface="Arial" charset="0"/>
                <a:ea typeface="ＭＳ Ｐゴシック" pitchFamily="-108" charset="-128"/>
              </a:defRPr>
            </a:lvl8pPr>
            <a:lvl9pPr marL="1809598" eaLnBrk="0" fontAlgn="base" hangingPunct="0">
              <a:spcBef>
                <a:spcPct val="0"/>
              </a:spcBef>
              <a:spcAft>
                <a:spcPct val="0"/>
              </a:spcAft>
              <a:defRPr sz="2400">
                <a:solidFill>
                  <a:schemeClr val="tx1"/>
                </a:solidFill>
                <a:latin typeface="Arial" charset="0"/>
                <a:ea typeface="ＭＳ Ｐゴシック" pitchFamily="-108" charset="-128"/>
              </a:defRPr>
            </a:lvl9pPr>
          </a:lstStyle>
          <a:p>
            <a:pPr eaLnBrk="1" hangingPunct="1"/>
            <a:fld id="{67E34F97-549A-40BA-9873-24BCA2E667AD}" type="slidenum">
              <a:rPr lang="en-US" altLang="en-US" sz="1200"/>
              <a:pPr eaLnBrk="1" hangingPunct="1"/>
              <a:t>63</a:t>
            </a:fld>
            <a:endParaRPr lang="en-US" altLang="en-US" sz="1200"/>
          </a:p>
        </p:txBody>
      </p:sp>
      <p:sp>
        <p:nvSpPr>
          <p:cNvPr id="5734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eaLnBrk="1" hangingPunct="1">
              <a:lnSpc>
                <a:spcPct val="80000"/>
              </a:lnSpc>
              <a:spcBef>
                <a:spcPct val="0"/>
              </a:spcBef>
            </a:pPr>
            <a:r>
              <a:rPr lang="en-US" altLang="en-US" sz="800">
                <a:ea typeface="ＭＳ Ｐゴシック" pitchFamily="-108" charset="-128"/>
              </a:rPr>
              <a:t>Many of these are viewed as accommodations and are in typical use in many classrooms today</a:t>
            </a:r>
          </a:p>
          <a:p>
            <a:pPr lvl="1" eaLnBrk="1" hangingPunct="1">
              <a:lnSpc>
                <a:spcPct val="80000"/>
              </a:lnSpc>
              <a:spcBef>
                <a:spcPct val="0"/>
              </a:spcBef>
            </a:pPr>
            <a:endParaRPr lang="en-US" altLang="en-US" sz="800">
              <a:ea typeface="ＭＳ Ｐゴシック" pitchFamily="-108" charset="-128"/>
            </a:endParaRPr>
          </a:p>
          <a:p>
            <a:pPr lvl="1" eaLnBrk="1" hangingPunct="1">
              <a:lnSpc>
                <a:spcPct val="80000"/>
              </a:lnSpc>
              <a:spcBef>
                <a:spcPct val="0"/>
              </a:spcBef>
            </a:pPr>
            <a:r>
              <a:rPr lang="en-US" altLang="en-US" sz="800">
                <a:ea typeface="ＭＳ Ｐゴシック" pitchFamily="-108" charset="-128"/>
              </a:rPr>
              <a:t>The difference between current use and UDL is the expanded use from those who are identified as needing such accommodations and for which the use is documented, to providing such access to any and all students in need of different ways to access information --- one student may need different ways to access different content areas</a:t>
            </a:r>
          </a:p>
          <a:p>
            <a:pPr lvl="1" eaLnBrk="1" hangingPunct="1">
              <a:lnSpc>
                <a:spcPct val="80000"/>
              </a:lnSpc>
              <a:spcBef>
                <a:spcPct val="0"/>
              </a:spcBef>
            </a:pPr>
            <a:endParaRPr lang="en-US" altLang="en-US" sz="800">
              <a:ea typeface="ＭＳ Ｐゴシック" pitchFamily="-108" charset="-128"/>
            </a:endParaRPr>
          </a:p>
          <a:p>
            <a:pPr lvl="1" eaLnBrk="1" hangingPunct="1">
              <a:lnSpc>
                <a:spcPct val="80000"/>
              </a:lnSpc>
              <a:spcBef>
                <a:spcPct val="5000"/>
              </a:spcBef>
              <a:buFontTx/>
              <a:buChar char="•"/>
            </a:pPr>
            <a:r>
              <a:rPr lang="en-US" altLang="en-US" sz="800">
                <a:ea typeface="ＭＳ Ｐゴシック" pitchFamily="-108" charset="-128"/>
              </a:rPr>
              <a:t>Audiotape - (this is standard media through Recording for the Blind &amp; Dyslexic, for students who are blind or learning disabled)</a:t>
            </a:r>
          </a:p>
          <a:p>
            <a:pPr lvl="1" eaLnBrk="1" hangingPunct="1">
              <a:lnSpc>
                <a:spcPct val="80000"/>
              </a:lnSpc>
              <a:spcBef>
                <a:spcPct val="5000"/>
              </a:spcBef>
              <a:buFontTx/>
              <a:buChar char="•"/>
            </a:pPr>
            <a:r>
              <a:rPr lang="en-US" altLang="en-US" sz="800">
                <a:ea typeface="ＭＳ Ｐゴシック" pitchFamily="-108" charset="-128"/>
              </a:rPr>
              <a:t>Teacher reads aloud</a:t>
            </a:r>
          </a:p>
          <a:p>
            <a:pPr lvl="1" eaLnBrk="1" hangingPunct="1">
              <a:lnSpc>
                <a:spcPct val="70000"/>
              </a:lnSpc>
              <a:spcBef>
                <a:spcPct val="0"/>
              </a:spcBef>
              <a:buFontTx/>
              <a:buChar char="•"/>
            </a:pPr>
            <a:r>
              <a:rPr lang="en-US" altLang="en-US" sz="800">
                <a:solidFill>
                  <a:schemeClr val="tx2"/>
                </a:solidFill>
                <a:ea typeface="ＭＳ Ｐゴシック" pitchFamily="-108" charset="-128"/>
              </a:rPr>
              <a:t>Digitized Text: Allows Dynamic Manipulation of the Medium On Demand</a:t>
            </a:r>
          </a:p>
          <a:p>
            <a:pPr lvl="1" eaLnBrk="1" hangingPunct="1">
              <a:lnSpc>
                <a:spcPct val="70000"/>
              </a:lnSpc>
              <a:spcBef>
                <a:spcPct val="0"/>
              </a:spcBef>
              <a:buFontTx/>
              <a:buChar char="•"/>
            </a:pPr>
            <a:r>
              <a:rPr lang="en-US" altLang="en-US" sz="800">
                <a:ea typeface="ＭＳ Ｐゴシック" pitchFamily="-108" charset="-128"/>
              </a:rPr>
              <a:t>Text-to-speech: Language of the text reads aloud to the student, word-for-word, phrase-by-phrase, or larger chunks of text. (Benefit:  For students with decoding problems who need to access their social studies textbook content, this overcomes a barrier that keeps them from reaching a curricular objective). (designer: add a URL that allows presenter to see this in action). Good example – Read please program which is free to download www.readplease.com</a:t>
            </a:r>
          </a:p>
          <a:p>
            <a:pPr lvl="1" eaLnBrk="1" hangingPunct="1">
              <a:lnSpc>
                <a:spcPct val="70000"/>
              </a:lnSpc>
              <a:spcBef>
                <a:spcPct val="0"/>
              </a:spcBef>
              <a:buFontTx/>
              <a:buChar char="•"/>
            </a:pPr>
            <a:r>
              <a:rPr lang="en-US" altLang="en-US" sz="800">
                <a:ea typeface="ＭＳ Ｐゴシック" pitchFamily="-108" charset="-128"/>
              </a:rPr>
              <a:t>Highlighted text: As speech to text is working, specific words, phrases, and/or chunks of text are highlighted. (Benefit: students learn to track text while reading---provides a fluency building scaffold)</a:t>
            </a:r>
          </a:p>
          <a:p>
            <a:pPr lvl="1" eaLnBrk="1" hangingPunct="1">
              <a:lnSpc>
                <a:spcPct val="70000"/>
              </a:lnSpc>
              <a:spcBef>
                <a:spcPct val="0"/>
              </a:spcBef>
              <a:buFontTx/>
              <a:buChar char="•"/>
            </a:pPr>
            <a:r>
              <a:rPr lang="en-US" altLang="en-US" sz="800">
                <a:ea typeface="ＭＳ Ｐゴシック" pitchFamily="-108" charset="-128"/>
              </a:rPr>
              <a:t>Built-in talking glossary: key words that would prevent comprehension of the text, are defined at point of use (Benefit: ELL students, students with limited background knowledge, anyone unfamiliar with the specialized vocabulary)</a:t>
            </a:r>
          </a:p>
          <a:p>
            <a:pPr lvl="1" eaLnBrk="1" hangingPunct="1">
              <a:lnSpc>
                <a:spcPct val="70000"/>
              </a:lnSpc>
              <a:spcBef>
                <a:spcPct val="0"/>
              </a:spcBef>
              <a:buFontTx/>
              <a:buChar char="•"/>
            </a:pPr>
            <a:r>
              <a:rPr lang="en-US" altLang="en-US" sz="800">
                <a:ea typeface="ＭＳ Ｐゴシック" pitchFamily="-108" charset="-128"/>
              </a:rPr>
              <a:t>Font-size, style, and background color on demand: Certain fonts work better for certain learners, esp. students with low vision/dyslexic students need clear foreground-background color distinctions, for e.g.. Yellow text on a black background)</a:t>
            </a:r>
          </a:p>
          <a:p>
            <a:pPr lvl="1" eaLnBrk="1" hangingPunct="1">
              <a:lnSpc>
                <a:spcPct val="70000"/>
              </a:lnSpc>
              <a:spcBef>
                <a:spcPct val="0"/>
              </a:spcBef>
              <a:buFontTx/>
              <a:buChar char="•"/>
            </a:pPr>
            <a:r>
              <a:rPr lang="en-US" altLang="en-US" sz="800">
                <a:ea typeface="ＭＳ Ｐゴシック" pitchFamily="-108" charset="-128"/>
              </a:rPr>
              <a:t>Audio and visual reinforcement: animated graphics that help illustrate a concept (i.e.. a talking timeline is very beneficial for blind students)</a:t>
            </a:r>
          </a:p>
          <a:p>
            <a:pPr lvl="1" eaLnBrk="1" hangingPunct="1">
              <a:lnSpc>
                <a:spcPct val="70000"/>
              </a:lnSpc>
              <a:spcBef>
                <a:spcPct val="0"/>
              </a:spcBef>
              <a:buFontTx/>
              <a:buChar char="•"/>
            </a:pPr>
            <a:r>
              <a:rPr lang="en-US" altLang="en-US" sz="800">
                <a:ea typeface="ＭＳ Ｐゴシック" pitchFamily="-108" charset="-128"/>
              </a:rPr>
              <a:t>Built-in literacy coaches:  At an opportune point in the text, a coach provides support for using comprehension strategies such as: monitor, predict, summarize, and question generating. (Benefit: for struggling readers, the support is right where they need it, immediately and with scaffolding built-in).</a:t>
            </a:r>
          </a:p>
          <a:p>
            <a:pPr lvl="1" eaLnBrk="1" hangingPunct="1">
              <a:lnSpc>
                <a:spcPct val="70000"/>
              </a:lnSpc>
              <a:spcBef>
                <a:spcPct val="0"/>
              </a:spcBef>
              <a:buFontTx/>
              <a:buChar char="•"/>
            </a:pPr>
            <a:r>
              <a:rPr lang="en-US" altLang="en-US" sz="800">
                <a:ea typeface="ＭＳ Ｐゴシック" pitchFamily="-108" charset="-128"/>
              </a:rPr>
              <a:t>Textbook represented in different reading levels: Student or teacher can choose to represent the same content in the most appropriate reading level. (benefits; reading level is no longer a barrier to learning the core content; facilitates engagement and appropriate level of challenge, b/c the learning is now taking place in the student</a:t>
            </a:r>
            <a:r>
              <a:rPr lang="ja-JP" altLang="en-US" sz="800">
                <a:ea typeface="ＭＳ Ｐゴシック" pitchFamily="-108" charset="-128"/>
              </a:rPr>
              <a:t>’</a:t>
            </a:r>
            <a:r>
              <a:rPr lang="en-US" altLang="en-US" sz="800">
                <a:ea typeface="ＭＳ Ｐゴシック" pitchFamily="-108" charset="-128"/>
              </a:rPr>
              <a:t>s zone of proximal development) </a:t>
            </a:r>
          </a:p>
          <a:p>
            <a:pPr lvl="1" eaLnBrk="1" hangingPunct="1">
              <a:lnSpc>
                <a:spcPct val="70000"/>
              </a:lnSpc>
              <a:spcBef>
                <a:spcPct val="0"/>
              </a:spcBef>
              <a:buFontTx/>
              <a:buChar char="•"/>
            </a:pPr>
            <a:r>
              <a:rPr lang="en-US" altLang="en-US" sz="800">
                <a:ea typeface="ＭＳ Ｐゴシック" pitchFamily="-108" charset="-128"/>
              </a:rPr>
              <a:t>Built-in language translation for ELL students: Entire text, section, or specific words, at student discretion, can be accessed in student</a:t>
            </a:r>
            <a:r>
              <a:rPr lang="ja-JP" altLang="en-US" sz="800">
                <a:ea typeface="ＭＳ Ｐゴシック" pitchFamily="-108" charset="-128"/>
              </a:rPr>
              <a:t>’</a:t>
            </a:r>
            <a:r>
              <a:rPr lang="en-US" altLang="en-US" sz="800">
                <a:ea typeface="ＭＳ Ｐゴシック" pitchFamily="-108" charset="-128"/>
              </a:rPr>
              <a:t>s primary language. (benefits: accessing the content in a student</a:t>
            </a:r>
            <a:r>
              <a:rPr lang="ja-JP" altLang="en-US" sz="800">
                <a:ea typeface="ＭＳ Ｐゴシック" pitchFamily="-108" charset="-128"/>
              </a:rPr>
              <a:t>’</a:t>
            </a:r>
            <a:r>
              <a:rPr lang="en-US" altLang="en-US" sz="800">
                <a:ea typeface="ＭＳ Ｐゴシック" pitchFamily="-108" charset="-128"/>
              </a:rPr>
              <a:t>s first language provides a bridge for comprehending the core content; student learning in both languages can be reinforced through the interaction between them) </a:t>
            </a:r>
          </a:p>
          <a:p>
            <a:pPr marL="457112" lvl="2">
              <a:lnSpc>
                <a:spcPct val="80000"/>
              </a:lnSpc>
              <a:spcBef>
                <a:spcPct val="0"/>
              </a:spcBef>
              <a:buFontTx/>
              <a:buChar char="•"/>
            </a:pPr>
            <a:r>
              <a:rPr lang="en-US" altLang="en-US" sz="800">
                <a:ea typeface="ＭＳ Ｐゴシック" pitchFamily="-108" charset="-128"/>
              </a:rPr>
              <a:t>Mentor reader reads to novice reader</a:t>
            </a:r>
          </a:p>
          <a:p>
            <a:pPr marL="457112" lvl="2">
              <a:lnSpc>
                <a:spcPct val="80000"/>
              </a:lnSpc>
              <a:spcBef>
                <a:spcPct val="0"/>
              </a:spcBef>
              <a:buFontTx/>
              <a:buChar char="•"/>
            </a:pPr>
            <a:r>
              <a:rPr lang="en-US" altLang="en-US" sz="800">
                <a:ea typeface="ＭＳ Ｐゴシック" pitchFamily="-108" charset="-128"/>
              </a:rPr>
              <a:t>Teacher highlights phrases while reading from </a:t>
            </a:r>
          </a:p>
          <a:p>
            <a:pPr marL="457112" lvl="2">
              <a:lnSpc>
                <a:spcPct val="80000"/>
              </a:lnSpc>
              <a:spcBef>
                <a:spcPct val="0"/>
              </a:spcBef>
              <a:buFontTx/>
              <a:buChar char="•"/>
            </a:pPr>
            <a:r>
              <a:rPr lang="en-US" altLang="en-US" sz="800">
                <a:ea typeface="ＭＳ Ｐゴシック" pitchFamily="-108" charset="-128"/>
              </a:rPr>
              <a:t>   a transparency</a:t>
            </a:r>
          </a:p>
          <a:p>
            <a:pPr marL="457112" lvl="2">
              <a:lnSpc>
                <a:spcPct val="80000"/>
              </a:lnSpc>
              <a:spcBef>
                <a:spcPct val="0"/>
              </a:spcBef>
              <a:buFontTx/>
              <a:buChar char="•"/>
            </a:pPr>
            <a:r>
              <a:rPr lang="en-US" altLang="en-US" sz="800">
                <a:ea typeface="ＭＳ Ｐゴシック" pitchFamily="-108" charset="-128"/>
              </a:rPr>
              <a:t>Text available on audiotape (this is standard media through Recording for the Blind &amp; Dyslexic, for students who are blind or learning disabled)</a:t>
            </a:r>
          </a:p>
          <a:p>
            <a:pPr lvl="1" eaLnBrk="1" hangingPunct="1">
              <a:lnSpc>
                <a:spcPct val="80000"/>
              </a:lnSpc>
              <a:spcBef>
                <a:spcPct val="0"/>
              </a:spcBef>
            </a:pPr>
            <a:endParaRPr lang="en-US" altLang="en-US" sz="800">
              <a:ea typeface="ＭＳ Ｐゴシック" pitchFamily="-108" charset="-128"/>
            </a:endParaRPr>
          </a:p>
          <a:p>
            <a:pPr lvl="1" eaLnBrk="1" hangingPunct="1">
              <a:lnSpc>
                <a:spcPct val="80000"/>
              </a:lnSpc>
              <a:spcBef>
                <a:spcPct val="0"/>
              </a:spcBef>
            </a:pPr>
            <a:endParaRPr lang="en-US" altLang="en-US" sz="800">
              <a:ea typeface="ＭＳ Ｐゴシック" pitchFamily="-108" charset="-128"/>
            </a:endParaRPr>
          </a:p>
          <a:p>
            <a:pPr lvl="1" eaLnBrk="1" hangingPunct="1">
              <a:lnSpc>
                <a:spcPct val="80000"/>
              </a:lnSpc>
              <a:spcBef>
                <a:spcPct val="0"/>
              </a:spcBef>
            </a:pPr>
            <a:endParaRPr lang="en-US" altLang="en-US" sz="800">
              <a:ea typeface="ＭＳ Ｐゴシック" pitchFamily="-108" charset="-128"/>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defTabSz="923823" fontAlgn="base">
              <a:spcBef>
                <a:spcPct val="0"/>
              </a:spcBef>
              <a:spcAft>
                <a:spcPct val="0"/>
              </a:spcAft>
              <a:defRPr/>
            </a:pPr>
            <a:r>
              <a:rPr lang="en-US" sz="1800" dirty="0">
                <a:ea typeface="ＭＳ Ｐゴシック" pitchFamily="-108" charset="-128"/>
                <a:cs typeface="ＭＳ Ｐゴシック" pitchFamily="-108" charset="-128"/>
              </a:rPr>
              <a:t>NEA IDEA Special Education Resource Cadre</a:t>
            </a:r>
          </a:p>
        </p:txBody>
      </p:sp>
      <p:sp>
        <p:nvSpPr>
          <p:cNvPr id="59395"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649" eaLnBrk="0" hangingPunct="0">
              <a:defRPr sz="2400">
                <a:solidFill>
                  <a:schemeClr val="tx1"/>
                </a:solidFill>
                <a:latin typeface="Arial" charset="0"/>
                <a:ea typeface="ＭＳ Ｐゴシック" pitchFamily="-108" charset="-128"/>
              </a:defRPr>
            </a:lvl1pPr>
            <a:lvl2pPr marL="37533442" indent="-37081042" defTabSz="923649" eaLnBrk="0" hangingPunct="0">
              <a:defRPr sz="2400">
                <a:solidFill>
                  <a:schemeClr val="tx1"/>
                </a:solidFill>
                <a:latin typeface="Arial" charset="0"/>
                <a:ea typeface="ＭＳ Ｐゴシック" pitchFamily="-108" charset="-128"/>
              </a:defRPr>
            </a:lvl2pPr>
            <a:lvl3pPr eaLnBrk="0" hangingPunct="0">
              <a:defRPr sz="2400">
                <a:solidFill>
                  <a:schemeClr val="tx1"/>
                </a:solidFill>
                <a:latin typeface="Arial" charset="0"/>
                <a:ea typeface="ＭＳ Ｐゴシック" pitchFamily="-108" charset="-128"/>
              </a:defRPr>
            </a:lvl3pPr>
            <a:lvl4pPr eaLnBrk="0" hangingPunct="0">
              <a:defRPr sz="2400">
                <a:solidFill>
                  <a:schemeClr val="tx1"/>
                </a:solidFill>
                <a:latin typeface="Arial" charset="0"/>
                <a:ea typeface="ＭＳ Ｐゴシック" pitchFamily="-108" charset="-128"/>
              </a:defRPr>
            </a:lvl4pPr>
            <a:lvl5pPr eaLnBrk="0" hangingPunct="0">
              <a:defRPr sz="2400">
                <a:solidFill>
                  <a:schemeClr val="tx1"/>
                </a:solidFill>
                <a:latin typeface="Arial" charset="0"/>
                <a:ea typeface="ＭＳ Ｐゴシック" pitchFamily="-108" charset="-128"/>
              </a:defRPr>
            </a:lvl5pPr>
            <a:lvl6pPr marL="452399" eaLnBrk="0" fontAlgn="base" hangingPunct="0">
              <a:spcBef>
                <a:spcPct val="0"/>
              </a:spcBef>
              <a:spcAft>
                <a:spcPct val="0"/>
              </a:spcAft>
              <a:defRPr sz="2400">
                <a:solidFill>
                  <a:schemeClr val="tx1"/>
                </a:solidFill>
                <a:latin typeface="Arial" charset="0"/>
                <a:ea typeface="ＭＳ Ｐゴシック" pitchFamily="-108" charset="-128"/>
              </a:defRPr>
            </a:lvl6pPr>
            <a:lvl7pPr marL="904799" eaLnBrk="0" fontAlgn="base" hangingPunct="0">
              <a:spcBef>
                <a:spcPct val="0"/>
              </a:spcBef>
              <a:spcAft>
                <a:spcPct val="0"/>
              </a:spcAft>
              <a:defRPr sz="2400">
                <a:solidFill>
                  <a:schemeClr val="tx1"/>
                </a:solidFill>
                <a:latin typeface="Arial" charset="0"/>
                <a:ea typeface="ＭＳ Ｐゴシック" pitchFamily="-108" charset="-128"/>
              </a:defRPr>
            </a:lvl7pPr>
            <a:lvl8pPr marL="1357198" eaLnBrk="0" fontAlgn="base" hangingPunct="0">
              <a:spcBef>
                <a:spcPct val="0"/>
              </a:spcBef>
              <a:spcAft>
                <a:spcPct val="0"/>
              </a:spcAft>
              <a:defRPr sz="2400">
                <a:solidFill>
                  <a:schemeClr val="tx1"/>
                </a:solidFill>
                <a:latin typeface="Arial" charset="0"/>
                <a:ea typeface="ＭＳ Ｐゴシック" pitchFamily="-108" charset="-128"/>
              </a:defRPr>
            </a:lvl8pPr>
            <a:lvl9pPr marL="1809598" eaLnBrk="0" fontAlgn="base" hangingPunct="0">
              <a:spcBef>
                <a:spcPct val="0"/>
              </a:spcBef>
              <a:spcAft>
                <a:spcPct val="0"/>
              </a:spcAft>
              <a:defRPr sz="2400">
                <a:solidFill>
                  <a:schemeClr val="tx1"/>
                </a:solidFill>
                <a:latin typeface="Arial" charset="0"/>
                <a:ea typeface="ＭＳ Ｐゴシック" pitchFamily="-108" charset="-128"/>
              </a:defRPr>
            </a:lvl9pPr>
          </a:lstStyle>
          <a:p>
            <a:pPr eaLnBrk="1" hangingPunct="1"/>
            <a:fld id="{2ED764C6-6B05-4A0F-B901-EB2CE224BD5A}" type="slidenum">
              <a:rPr lang="en-US" altLang="en-US" sz="1200"/>
              <a:pPr eaLnBrk="1" hangingPunct="1"/>
              <a:t>64</a:t>
            </a:fld>
            <a:endParaRPr lang="en-US" altLang="en-US" sz="1200"/>
          </a:p>
        </p:txBody>
      </p:sp>
      <p:sp>
        <p:nvSpPr>
          <p:cNvPr id="5939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eaLnBrk="1" hangingPunct="1">
              <a:lnSpc>
                <a:spcPct val="80000"/>
              </a:lnSpc>
              <a:spcBef>
                <a:spcPct val="0"/>
              </a:spcBef>
            </a:pPr>
            <a:r>
              <a:rPr lang="en-US" altLang="en-US" sz="800">
                <a:ea typeface="ＭＳ Ｐゴシック" pitchFamily="-108" charset="-128"/>
              </a:rPr>
              <a:t>Many of these are viewed as accommodations and are in typical use in many classrooms today</a:t>
            </a:r>
          </a:p>
          <a:p>
            <a:pPr lvl="1" eaLnBrk="1" hangingPunct="1">
              <a:lnSpc>
                <a:spcPct val="80000"/>
              </a:lnSpc>
              <a:spcBef>
                <a:spcPct val="0"/>
              </a:spcBef>
            </a:pPr>
            <a:endParaRPr lang="en-US" altLang="en-US" sz="800">
              <a:ea typeface="ＭＳ Ｐゴシック" pitchFamily="-108" charset="-128"/>
            </a:endParaRPr>
          </a:p>
          <a:p>
            <a:pPr lvl="1" eaLnBrk="1" hangingPunct="1">
              <a:lnSpc>
                <a:spcPct val="80000"/>
              </a:lnSpc>
              <a:spcBef>
                <a:spcPct val="0"/>
              </a:spcBef>
            </a:pPr>
            <a:r>
              <a:rPr lang="en-US" altLang="en-US" sz="800">
                <a:ea typeface="ＭＳ Ｐゴシック" pitchFamily="-108" charset="-128"/>
              </a:rPr>
              <a:t>The difference between current use and UDL is the expanded use from those who are identified as needing such accommodations and for which the use is documented, to providing such access to any and all students in need of different ways to access information --- one student may need different ways to access different content areas</a:t>
            </a:r>
          </a:p>
          <a:p>
            <a:pPr lvl="1" eaLnBrk="1" hangingPunct="1">
              <a:lnSpc>
                <a:spcPct val="80000"/>
              </a:lnSpc>
              <a:spcBef>
                <a:spcPct val="0"/>
              </a:spcBef>
            </a:pPr>
            <a:endParaRPr lang="en-US" altLang="en-US" sz="800">
              <a:ea typeface="ＭＳ Ｐゴシック" pitchFamily="-108" charset="-128"/>
            </a:endParaRPr>
          </a:p>
          <a:p>
            <a:pPr lvl="1" eaLnBrk="1" hangingPunct="1">
              <a:lnSpc>
                <a:spcPct val="80000"/>
              </a:lnSpc>
              <a:spcBef>
                <a:spcPct val="5000"/>
              </a:spcBef>
              <a:buFontTx/>
              <a:buChar char="•"/>
            </a:pPr>
            <a:r>
              <a:rPr lang="en-US" altLang="en-US" sz="800">
                <a:ea typeface="ＭＳ Ｐゴシック" pitchFamily="-108" charset="-128"/>
              </a:rPr>
              <a:t>Audiotape - (this is standard media through Recording for the Blind &amp; Dyslexic, for students who are blind or learning disabled)</a:t>
            </a:r>
          </a:p>
          <a:p>
            <a:pPr lvl="1" eaLnBrk="1" hangingPunct="1">
              <a:lnSpc>
                <a:spcPct val="80000"/>
              </a:lnSpc>
              <a:spcBef>
                <a:spcPct val="5000"/>
              </a:spcBef>
              <a:buFontTx/>
              <a:buChar char="•"/>
            </a:pPr>
            <a:r>
              <a:rPr lang="en-US" altLang="en-US" sz="800">
                <a:ea typeface="ＭＳ Ｐゴシック" pitchFamily="-108" charset="-128"/>
              </a:rPr>
              <a:t>Teacher reads aloud</a:t>
            </a:r>
          </a:p>
          <a:p>
            <a:pPr lvl="1" eaLnBrk="1" hangingPunct="1">
              <a:lnSpc>
                <a:spcPct val="70000"/>
              </a:lnSpc>
              <a:spcBef>
                <a:spcPct val="0"/>
              </a:spcBef>
              <a:buFontTx/>
              <a:buChar char="•"/>
            </a:pPr>
            <a:r>
              <a:rPr lang="en-US" altLang="en-US" sz="800">
                <a:solidFill>
                  <a:schemeClr val="tx2"/>
                </a:solidFill>
                <a:ea typeface="ＭＳ Ｐゴシック" pitchFamily="-108" charset="-128"/>
              </a:rPr>
              <a:t>Digitized Text: Allows Dynamic Manipulation of the Medium On Demand</a:t>
            </a:r>
          </a:p>
          <a:p>
            <a:pPr lvl="1" eaLnBrk="1" hangingPunct="1">
              <a:lnSpc>
                <a:spcPct val="70000"/>
              </a:lnSpc>
              <a:spcBef>
                <a:spcPct val="0"/>
              </a:spcBef>
              <a:buFontTx/>
              <a:buChar char="•"/>
            </a:pPr>
            <a:r>
              <a:rPr lang="en-US" altLang="en-US" sz="800">
                <a:ea typeface="ＭＳ Ｐゴシック" pitchFamily="-108" charset="-128"/>
              </a:rPr>
              <a:t>Text-to-speech: Language of the text reads aloud to the student, word-for-word, phrase-by-phrase, or larger chunks of text. (Benefit:  For students with decoding problems who need to access their social studies textbook content, this overcomes a barrier that keeps them from reaching a curricular objective). (designer: add a URL that allows presenter to see this in action). Good example – Read please program which is free to download www.readplease.com</a:t>
            </a:r>
          </a:p>
          <a:p>
            <a:pPr lvl="1" eaLnBrk="1" hangingPunct="1">
              <a:lnSpc>
                <a:spcPct val="70000"/>
              </a:lnSpc>
              <a:spcBef>
                <a:spcPct val="0"/>
              </a:spcBef>
              <a:buFontTx/>
              <a:buChar char="•"/>
            </a:pPr>
            <a:r>
              <a:rPr lang="en-US" altLang="en-US" sz="800">
                <a:ea typeface="ＭＳ Ｐゴシック" pitchFamily="-108" charset="-128"/>
              </a:rPr>
              <a:t>Highlighted text: As speech to text is working, specific words, phrases, and/or chunks of text are highlighted. (Benefit: students learn to track text while reading---provides a fluency building scaffold)</a:t>
            </a:r>
          </a:p>
          <a:p>
            <a:pPr lvl="1" eaLnBrk="1" hangingPunct="1">
              <a:lnSpc>
                <a:spcPct val="70000"/>
              </a:lnSpc>
              <a:spcBef>
                <a:spcPct val="0"/>
              </a:spcBef>
              <a:buFontTx/>
              <a:buChar char="•"/>
            </a:pPr>
            <a:r>
              <a:rPr lang="en-US" altLang="en-US" sz="800">
                <a:ea typeface="ＭＳ Ｐゴシック" pitchFamily="-108" charset="-128"/>
              </a:rPr>
              <a:t>Built-in talking glossary: key words that would prevent comprehension of the text, are defined at point of use (Benefit: ELL students, students with limited background knowledge, anyone unfamiliar with the specialized vocabulary)</a:t>
            </a:r>
          </a:p>
          <a:p>
            <a:pPr lvl="1" eaLnBrk="1" hangingPunct="1">
              <a:lnSpc>
                <a:spcPct val="70000"/>
              </a:lnSpc>
              <a:spcBef>
                <a:spcPct val="0"/>
              </a:spcBef>
              <a:buFontTx/>
              <a:buChar char="•"/>
            </a:pPr>
            <a:r>
              <a:rPr lang="en-US" altLang="en-US" sz="800">
                <a:ea typeface="ＭＳ Ｐゴシック" pitchFamily="-108" charset="-128"/>
              </a:rPr>
              <a:t>Font-size, style, and background color on demand: Certain fonts work better for certain learners, esp. students with low vision/dyslexic students need clear foreground-background color distinctions, for e.g.. Yellow text on a black background)</a:t>
            </a:r>
          </a:p>
          <a:p>
            <a:pPr lvl="1" eaLnBrk="1" hangingPunct="1">
              <a:lnSpc>
                <a:spcPct val="70000"/>
              </a:lnSpc>
              <a:spcBef>
                <a:spcPct val="0"/>
              </a:spcBef>
              <a:buFontTx/>
              <a:buChar char="•"/>
            </a:pPr>
            <a:r>
              <a:rPr lang="en-US" altLang="en-US" sz="800">
                <a:ea typeface="ＭＳ Ｐゴシック" pitchFamily="-108" charset="-128"/>
              </a:rPr>
              <a:t>Audio and visual reinforcement: animated graphics that help illustrate a concept (i.e.. a talking timeline is very beneficial for blind students)</a:t>
            </a:r>
          </a:p>
          <a:p>
            <a:pPr lvl="1" eaLnBrk="1" hangingPunct="1">
              <a:lnSpc>
                <a:spcPct val="70000"/>
              </a:lnSpc>
              <a:spcBef>
                <a:spcPct val="0"/>
              </a:spcBef>
              <a:buFontTx/>
              <a:buChar char="•"/>
            </a:pPr>
            <a:r>
              <a:rPr lang="en-US" altLang="en-US" sz="800">
                <a:ea typeface="ＭＳ Ｐゴシック" pitchFamily="-108" charset="-128"/>
              </a:rPr>
              <a:t>Built-in literacy coaches:  At an opportune point in the text, a coach provides support for using comprehension strategies such as: monitor, predict, summarize, and question generating. (Benefit: for struggling readers, the support is right where they need it, immediately and with scaffolding built-in).</a:t>
            </a:r>
          </a:p>
          <a:p>
            <a:pPr lvl="1" eaLnBrk="1" hangingPunct="1">
              <a:lnSpc>
                <a:spcPct val="70000"/>
              </a:lnSpc>
              <a:spcBef>
                <a:spcPct val="0"/>
              </a:spcBef>
              <a:buFontTx/>
              <a:buChar char="•"/>
            </a:pPr>
            <a:r>
              <a:rPr lang="en-US" altLang="en-US" sz="800">
                <a:ea typeface="ＭＳ Ｐゴシック" pitchFamily="-108" charset="-128"/>
              </a:rPr>
              <a:t>Textbook represented in different reading levels: Student or teacher can choose to represent the same content in the most appropriate reading level. (benefits; reading level is no longer a barrier to learning the core content; facilitates engagement and appropriate level of challenge, b/c the learning is now taking place in the student</a:t>
            </a:r>
            <a:r>
              <a:rPr lang="ja-JP" altLang="en-US" sz="800">
                <a:ea typeface="ＭＳ Ｐゴシック" pitchFamily="-108" charset="-128"/>
              </a:rPr>
              <a:t>’</a:t>
            </a:r>
            <a:r>
              <a:rPr lang="en-US" altLang="en-US" sz="800">
                <a:ea typeface="ＭＳ Ｐゴシック" pitchFamily="-108" charset="-128"/>
              </a:rPr>
              <a:t>s zone of proximal development) </a:t>
            </a:r>
          </a:p>
          <a:p>
            <a:pPr lvl="1" eaLnBrk="1" hangingPunct="1">
              <a:lnSpc>
                <a:spcPct val="70000"/>
              </a:lnSpc>
              <a:spcBef>
                <a:spcPct val="0"/>
              </a:spcBef>
              <a:buFontTx/>
              <a:buChar char="•"/>
            </a:pPr>
            <a:r>
              <a:rPr lang="en-US" altLang="en-US" sz="800">
                <a:ea typeface="ＭＳ Ｐゴシック" pitchFamily="-108" charset="-128"/>
              </a:rPr>
              <a:t>Built-in language translation for ELL students: Entire text, section, or specific words, at student discretion, can be accessed in student</a:t>
            </a:r>
            <a:r>
              <a:rPr lang="ja-JP" altLang="en-US" sz="800">
                <a:ea typeface="ＭＳ Ｐゴシック" pitchFamily="-108" charset="-128"/>
              </a:rPr>
              <a:t>’</a:t>
            </a:r>
            <a:r>
              <a:rPr lang="en-US" altLang="en-US" sz="800">
                <a:ea typeface="ＭＳ Ｐゴシック" pitchFamily="-108" charset="-128"/>
              </a:rPr>
              <a:t>s primary language. (benefits: accessing the content in a student</a:t>
            </a:r>
            <a:r>
              <a:rPr lang="ja-JP" altLang="en-US" sz="800">
                <a:ea typeface="ＭＳ Ｐゴシック" pitchFamily="-108" charset="-128"/>
              </a:rPr>
              <a:t>’</a:t>
            </a:r>
            <a:r>
              <a:rPr lang="en-US" altLang="en-US" sz="800">
                <a:ea typeface="ＭＳ Ｐゴシック" pitchFamily="-108" charset="-128"/>
              </a:rPr>
              <a:t>s first language provides a bridge for comprehending the core content; student learning in both languages can be reinforced through the interaction between them) </a:t>
            </a:r>
          </a:p>
          <a:p>
            <a:pPr marL="457112" lvl="2">
              <a:lnSpc>
                <a:spcPct val="80000"/>
              </a:lnSpc>
              <a:spcBef>
                <a:spcPct val="0"/>
              </a:spcBef>
              <a:buFontTx/>
              <a:buChar char="•"/>
            </a:pPr>
            <a:r>
              <a:rPr lang="en-US" altLang="en-US" sz="800">
                <a:ea typeface="ＭＳ Ｐゴシック" pitchFamily="-108" charset="-128"/>
              </a:rPr>
              <a:t>Mentor reader reads to novice reader</a:t>
            </a:r>
          </a:p>
          <a:p>
            <a:pPr marL="457112" lvl="2">
              <a:lnSpc>
                <a:spcPct val="80000"/>
              </a:lnSpc>
              <a:spcBef>
                <a:spcPct val="0"/>
              </a:spcBef>
              <a:buFontTx/>
              <a:buChar char="•"/>
            </a:pPr>
            <a:r>
              <a:rPr lang="en-US" altLang="en-US" sz="800">
                <a:ea typeface="ＭＳ Ｐゴシック" pitchFamily="-108" charset="-128"/>
              </a:rPr>
              <a:t>Teacher highlights phrases while reading from </a:t>
            </a:r>
          </a:p>
          <a:p>
            <a:pPr marL="457112" lvl="2">
              <a:lnSpc>
                <a:spcPct val="80000"/>
              </a:lnSpc>
              <a:spcBef>
                <a:spcPct val="0"/>
              </a:spcBef>
              <a:buFontTx/>
              <a:buChar char="•"/>
            </a:pPr>
            <a:r>
              <a:rPr lang="en-US" altLang="en-US" sz="800">
                <a:ea typeface="ＭＳ Ｐゴシック" pitchFamily="-108" charset="-128"/>
              </a:rPr>
              <a:t>   a transparency</a:t>
            </a:r>
          </a:p>
          <a:p>
            <a:pPr marL="457112" lvl="2">
              <a:lnSpc>
                <a:spcPct val="80000"/>
              </a:lnSpc>
              <a:spcBef>
                <a:spcPct val="0"/>
              </a:spcBef>
              <a:buFontTx/>
              <a:buChar char="•"/>
            </a:pPr>
            <a:r>
              <a:rPr lang="en-US" altLang="en-US" sz="800">
                <a:ea typeface="ＭＳ Ｐゴシック" pitchFamily="-108" charset="-128"/>
              </a:rPr>
              <a:t>Text available on audiotape (this is standard media through Recording for the Blind &amp; Dyslexic, for students who are blind or learning disabled)</a:t>
            </a:r>
          </a:p>
          <a:p>
            <a:pPr lvl="1" eaLnBrk="1" hangingPunct="1">
              <a:lnSpc>
                <a:spcPct val="80000"/>
              </a:lnSpc>
              <a:spcBef>
                <a:spcPct val="0"/>
              </a:spcBef>
            </a:pPr>
            <a:endParaRPr lang="en-US" altLang="en-US" sz="800">
              <a:ea typeface="ＭＳ Ｐゴシック" pitchFamily="-108" charset="-128"/>
            </a:endParaRPr>
          </a:p>
          <a:p>
            <a:pPr lvl="1" eaLnBrk="1" hangingPunct="1">
              <a:lnSpc>
                <a:spcPct val="80000"/>
              </a:lnSpc>
              <a:spcBef>
                <a:spcPct val="0"/>
              </a:spcBef>
            </a:pPr>
            <a:endParaRPr lang="en-US" altLang="en-US" sz="800">
              <a:ea typeface="ＭＳ Ｐゴシック" pitchFamily="-108" charset="-128"/>
            </a:endParaRPr>
          </a:p>
          <a:p>
            <a:pPr lvl="1" eaLnBrk="1" hangingPunct="1">
              <a:lnSpc>
                <a:spcPct val="80000"/>
              </a:lnSpc>
              <a:spcBef>
                <a:spcPct val="0"/>
              </a:spcBef>
            </a:pPr>
            <a:endParaRPr lang="en-US" altLang="en-US" sz="800">
              <a:ea typeface="ＭＳ Ｐゴシック" pitchFamily="-108"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0FFF7E-252E-47DA-A9B7-EB98081BC777}" type="slidenum">
              <a:rPr lang="en-US" altLang="en-US"/>
              <a:pPr/>
              <a:t>6</a:t>
            </a:fld>
            <a:endParaRPr lang="en-US" altLang="en-US"/>
          </a:p>
        </p:txBody>
      </p:sp>
      <p:sp>
        <p:nvSpPr>
          <p:cNvPr id="309250" name="Rectangle 2"/>
          <p:cNvSpPr>
            <a:spLocks noGrp="1" noRot="1" noChangeAspect="1" noChangeArrowheads="1" noTextEdit="1"/>
          </p:cNvSpPr>
          <p:nvPr>
            <p:ph type="sldImg"/>
          </p:nvPr>
        </p:nvSpPr>
        <p:spPr>
          <a:ln/>
        </p:spPr>
      </p:sp>
      <p:sp>
        <p:nvSpPr>
          <p:cNvPr id="309251" name="Rectangle 3"/>
          <p:cNvSpPr>
            <a:spLocks noGrp="1" noChangeArrowheads="1"/>
          </p:cNvSpPr>
          <p:nvPr>
            <p:ph type="body" idx="1"/>
          </p:nvPr>
        </p:nvSpPr>
        <p:spPr/>
        <p:txBody>
          <a:bodyPr/>
          <a:lstStyle/>
          <a:p>
            <a:r>
              <a:rPr lang="en-US" altLang="en-US"/>
              <a:t>- Placement will be different for each child.</a:t>
            </a:r>
          </a:p>
          <a:p>
            <a:r>
              <a:rPr lang="en-US" altLang="en-US"/>
              <a:t>- Placement should be in most “natural” environment in which the child can succeed.</a:t>
            </a:r>
          </a:p>
          <a:p>
            <a:r>
              <a:rPr lang="en-US" altLang="en-US"/>
              <a:t>- Placement should not be based on a label.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914F2F-0D80-48B4-AA9D-61778FCC206A}" type="slidenum">
              <a:rPr lang="en-US" altLang="en-US"/>
              <a:pPr/>
              <a:t>14</a:t>
            </a:fld>
            <a:endParaRPr lang="en-US" altLang="en-US"/>
          </a:p>
        </p:txBody>
      </p:sp>
      <p:sp>
        <p:nvSpPr>
          <p:cNvPr id="287746" name="Rectangle 2"/>
          <p:cNvSpPr>
            <a:spLocks noGrp="1" noRot="1" noChangeAspect="1" noChangeArrowheads="1" noTextEdit="1"/>
          </p:cNvSpPr>
          <p:nvPr>
            <p:ph type="sldImg"/>
          </p:nvPr>
        </p:nvSpPr>
        <p:spPr>
          <a:ln/>
        </p:spPr>
      </p:sp>
      <p:sp>
        <p:nvSpPr>
          <p:cNvPr id="287747" name="Rectangle 3"/>
          <p:cNvSpPr>
            <a:spLocks noGrp="1" noChangeArrowheads="1"/>
          </p:cNvSpPr>
          <p:nvPr>
            <p:ph type="body" idx="1"/>
          </p:nvPr>
        </p:nvSpPr>
        <p:spPr/>
        <p:txBody>
          <a:bodyPr/>
          <a:lstStyle/>
          <a:p>
            <a:r>
              <a:rPr lang="en-US" altLang="en-US"/>
              <a:t>Show of hands, how many of you have written an IEP.  How many have attended an IEP meeting?  How many have heard of an IEP? </a:t>
            </a:r>
          </a:p>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672EC7-BA82-4DD8-84E5-BA140E295F42}" type="slidenum">
              <a:rPr lang="en-US" altLang="en-US"/>
              <a:pPr/>
              <a:t>15</a:t>
            </a:fld>
            <a:endParaRPr lang="en-US" altLang="en-US"/>
          </a:p>
        </p:txBody>
      </p:sp>
      <p:sp>
        <p:nvSpPr>
          <p:cNvPr id="322562" name="Rectangle 2"/>
          <p:cNvSpPr>
            <a:spLocks noGrp="1" noRot="1" noChangeAspect="1" noChangeArrowheads="1" noTextEdit="1"/>
          </p:cNvSpPr>
          <p:nvPr>
            <p:ph type="sldImg"/>
          </p:nvPr>
        </p:nvSpPr>
        <p:spPr>
          <a:ln/>
        </p:spPr>
      </p:sp>
      <p:sp>
        <p:nvSpPr>
          <p:cNvPr id="322563" name="Rectangle 3"/>
          <p:cNvSpPr>
            <a:spLocks noGrp="1" noChangeArrowheads="1"/>
          </p:cNvSpPr>
          <p:nvPr>
            <p:ph type="body" idx="1"/>
          </p:nvPr>
        </p:nvSpPr>
        <p:spPr>
          <a:xfrm>
            <a:off x="914400" y="4343400"/>
            <a:ext cx="5029200" cy="4114800"/>
          </a:xfrm>
        </p:spPr>
        <p:txBody>
          <a:bodyPr/>
          <a:lstStyle/>
          <a:p>
            <a:r>
              <a:rPr lang="en-US" altLang="en-US"/>
              <a:t>If you have not been starting on this end of the spectrum, you have been doing it the  . . . (next slide)</a:t>
            </a:r>
          </a:p>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FDFE80-B2F0-4EDA-99A6-0B56DA55D89F}" type="slidenum">
              <a:rPr lang="en-US" altLang="en-US"/>
              <a:pPr/>
              <a:t>16</a:t>
            </a:fld>
            <a:endParaRPr lang="en-US" altLang="en-US"/>
          </a:p>
        </p:txBody>
      </p:sp>
      <p:sp>
        <p:nvSpPr>
          <p:cNvPr id="293890" name="Rectangle 2"/>
          <p:cNvSpPr>
            <a:spLocks noGrp="1" noRot="1" noChangeAspect="1" noChangeArrowheads="1" noTextEdit="1"/>
          </p:cNvSpPr>
          <p:nvPr>
            <p:ph type="sldImg"/>
          </p:nvPr>
        </p:nvSpPr>
        <p:spPr>
          <a:ln/>
        </p:spPr>
      </p:sp>
      <p:sp>
        <p:nvSpPr>
          <p:cNvPr id="293891" name="Rectangle 3"/>
          <p:cNvSpPr>
            <a:spLocks noGrp="1" noChangeArrowheads="1"/>
          </p:cNvSpPr>
          <p:nvPr>
            <p:ph type="body" idx="1"/>
          </p:nvPr>
        </p:nvSpPr>
        <p:spPr/>
        <p:txBody>
          <a:bodyPr/>
          <a:lstStyle/>
          <a:p>
            <a:r>
              <a:rPr lang="en-US" altLang="en-US"/>
              <a:t>Let’s talk about Accommodations and Modification.  SAY THIS BEFORE FLASHING THE QUESTIONS “Look at your KWL chart.  What are some things you “know”?  What do you “want” to know?  “</a:t>
            </a:r>
          </a:p>
          <a:p>
            <a:r>
              <a:rPr lang="en-US" altLang="en-US"/>
              <a:t>FLASH THE QUESTIONS….</a:t>
            </a:r>
          </a:p>
          <a:p>
            <a:r>
              <a:rPr lang="en-US" altLang="en-US"/>
              <a:t>“These are some questions we will answer today.”</a:t>
            </a:r>
          </a:p>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FCC022-6A33-4512-A9A1-0430BCB4F497}" type="slidenum">
              <a:rPr lang="en-US" altLang="en-US"/>
              <a:pPr/>
              <a:t>17</a:t>
            </a:fld>
            <a:endParaRPr lang="en-US" altLang="en-US"/>
          </a:p>
        </p:txBody>
      </p:sp>
      <p:sp>
        <p:nvSpPr>
          <p:cNvPr id="294914" name="Rectangle 2"/>
          <p:cNvSpPr>
            <a:spLocks noGrp="1" noRot="1" noChangeAspect="1" noChangeArrowheads="1" noTextEdit="1"/>
          </p:cNvSpPr>
          <p:nvPr>
            <p:ph type="sldImg"/>
          </p:nvPr>
        </p:nvSpPr>
        <p:spPr>
          <a:ln/>
        </p:spPr>
      </p:sp>
      <p:sp>
        <p:nvSpPr>
          <p:cNvPr id="294915" name="Rectangle 3"/>
          <p:cNvSpPr>
            <a:spLocks noGrp="1" noChangeArrowheads="1"/>
          </p:cNvSpPr>
          <p:nvPr>
            <p:ph type="body" idx="1"/>
          </p:nvPr>
        </p:nvSpPr>
        <p:spPr/>
        <p:txBody>
          <a:bodyPr/>
          <a:lstStyle/>
          <a:p>
            <a:r>
              <a:rPr lang="en-US" altLang="en-US"/>
              <a:t>Definition of Accommodation…..read </a:t>
            </a:r>
          </a:p>
          <a:p>
            <a:r>
              <a:rPr lang="en-US" altLang="en-US"/>
              <a:t>Can anyone think of an example of an accommodation that fits this definition?</a:t>
            </a:r>
          </a:p>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7C744E6-CE52-4B81-A619-18BB230F30F8}" type="datetimeFigureOut">
              <a:rPr lang="en-US" smtClean="0"/>
              <a:t>3/21/2014</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9074B29-E449-48EC-B9FE-F52BAEF7583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7C744E6-CE52-4B81-A619-18BB230F30F8}" type="datetimeFigureOut">
              <a:rPr lang="en-US" smtClean="0"/>
              <a:t>3/21/2014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9074B29-E449-48EC-B9FE-F52BAEF7583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7C744E6-CE52-4B81-A619-18BB230F30F8}" type="datetimeFigureOut">
              <a:rPr lang="en-US" smtClean="0"/>
              <a:t>3/21/2014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9074B29-E449-48EC-B9FE-F52BAEF7583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1219200"/>
          </a:xfrm>
        </p:spPr>
        <p:txBody>
          <a:bodyPr/>
          <a:lstStyle/>
          <a:p>
            <a:r>
              <a:rPr lang="en-US"/>
              <a:t>Click to edit Master title style</a:t>
            </a:r>
          </a:p>
        </p:txBody>
      </p:sp>
      <p:sp>
        <p:nvSpPr>
          <p:cNvPr id="3" name="Table Placeholder 2"/>
          <p:cNvSpPr>
            <a:spLocks noGrp="1"/>
          </p:cNvSpPr>
          <p:nvPr>
            <p:ph type="tbl" idx="1"/>
          </p:nvPr>
        </p:nvSpPr>
        <p:spPr>
          <a:xfrm>
            <a:off x="228600" y="1676400"/>
            <a:ext cx="8686800" cy="5029200"/>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lt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lt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1FC9CA3E-952C-4AE9-B387-031B1EEAF831}" type="slidenum">
              <a:rPr lang="en-US" altLang="en-US"/>
              <a:pPr/>
              <a:t>‹#›</a:t>
            </a:fld>
            <a:endParaRPr lang="en-US" altLang="en-US"/>
          </a:p>
        </p:txBody>
      </p:sp>
    </p:spTree>
    <p:extLst>
      <p:ext uri="{BB962C8B-B14F-4D97-AF65-F5344CB8AC3E}">
        <p14:creationId xmlns:p14="http://schemas.microsoft.com/office/powerpoint/2010/main" val="23592403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1219200"/>
          </a:xfrm>
        </p:spPr>
        <p:txBody>
          <a:bodyPr/>
          <a:lstStyle/>
          <a:p>
            <a:r>
              <a:rPr lang="en-US"/>
              <a:t>Click to edit Master title style</a:t>
            </a:r>
          </a:p>
        </p:txBody>
      </p:sp>
      <p:sp>
        <p:nvSpPr>
          <p:cNvPr id="3" name="SmartArt Placeholder 2"/>
          <p:cNvSpPr>
            <a:spLocks noGrp="1"/>
          </p:cNvSpPr>
          <p:nvPr>
            <p:ph type="dgm" idx="1"/>
          </p:nvPr>
        </p:nvSpPr>
        <p:spPr>
          <a:xfrm>
            <a:off x="228600" y="1676400"/>
            <a:ext cx="8686800" cy="5029200"/>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lt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lt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A685D13A-EAF6-41A9-99DD-395ABE962DE3}" type="slidenum">
              <a:rPr lang="en-US" altLang="en-US"/>
              <a:pPr/>
              <a:t>‹#›</a:t>
            </a:fld>
            <a:endParaRPr lang="en-US" altLang="en-US"/>
          </a:p>
        </p:txBody>
      </p:sp>
    </p:spTree>
    <p:extLst>
      <p:ext uri="{BB962C8B-B14F-4D97-AF65-F5344CB8AC3E}">
        <p14:creationId xmlns:p14="http://schemas.microsoft.com/office/powerpoint/2010/main" val="1983996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370013" y="301625"/>
            <a:ext cx="7313612"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370013" y="1827213"/>
            <a:ext cx="3579812"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5102225" y="1827213"/>
            <a:ext cx="3581400" cy="4114800"/>
          </a:xfrm>
        </p:spPr>
        <p:txBody>
          <a:bodyPr rtlCol="0">
            <a:normAutofit/>
          </a:bodyPr>
          <a:lstStyle/>
          <a:p>
            <a:pPr lvl="0"/>
            <a:endParaRPr lang="en-US" noProof="0" smtClean="0"/>
          </a:p>
        </p:txBody>
      </p:sp>
      <p:sp>
        <p:nvSpPr>
          <p:cNvPr id="5" name="Footer Placeholder 4"/>
          <p:cNvSpPr>
            <a:spLocks noGrp="1"/>
          </p:cNvSpPr>
          <p:nvPr>
            <p:ph type="ftr" sz="quarter"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fld id="{22E4A853-F1FA-41CC-BCD7-E03B4AED2BC6}" type="slidenum">
              <a:rPr lang="en-US" altLang="en-US"/>
              <a:pPr/>
              <a:t>‹#›</a:t>
            </a:fld>
            <a:endParaRPr lang="en-US" altLang="en-US"/>
          </a:p>
        </p:txBody>
      </p:sp>
    </p:spTree>
    <p:extLst>
      <p:ext uri="{BB962C8B-B14F-4D97-AF65-F5344CB8AC3E}">
        <p14:creationId xmlns:p14="http://schemas.microsoft.com/office/powerpoint/2010/main" val="3895189937"/>
      </p:ext>
    </p:extLst>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7C744E6-CE52-4B81-A619-18BB230F30F8}" type="datetimeFigureOut">
              <a:rPr lang="en-US" smtClean="0"/>
              <a:t>3/21/2014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9074B29-E449-48EC-B9FE-F52BAEF7583E}"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7C744E6-CE52-4B81-A619-18BB230F30F8}" type="datetimeFigureOut">
              <a:rPr lang="en-US" smtClean="0"/>
              <a:t>3/21/2014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9074B29-E449-48EC-B9FE-F52BAEF7583E}"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7C744E6-CE52-4B81-A619-18BB230F30F8}" type="datetimeFigureOut">
              <a:rPr lang="en-US" smtClean="0"/>
              <a:t>3/21/2014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9074B29-E449-48EC-B9FE-F52BAEF7583E}"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7C744E6-CE52-4B81-A619-18BB230F30F8}" type="datetimeFigureOut">
              <a:rPr lang="en-US" smtClean="0"/>
              <a:t>3/21/2014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9074B29-E449-48EC-B9FE-F52BAEF7583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7C744E6-CE52-4B81-A619-18BB230F30F8}" type="datetimeFigureOut">
              <a:rPr lang="en-US" smtClean="0"/>
              <a:t>3/21/2014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9074B29-E449-48EC-B9FE-F52BAEF7583E}"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7C744E6-CE52-4B81-A619-18BB230F30F8}" type="datetimeFigureOut">
              <a:rPr lang="en-US" smtClean="0"/>
              <a:t>3/21/2014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9074B29-E449-48EC-B9FE-F52BAEF7583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7C744E6-CE52-4B81-A619-18BB230F30F8}" type="datetimeFigureOut">
              <a:rPr lang="en-US" smtClean="0"/>
              <a:t>3/21/2014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9074B29-E449-48EC-B9FE-F52BAEF7583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7C744E6-CE52-4B81-A619-18BB230F30F8}" type="datetimeFigureOut">
              <a:rPr lang="en-US" smtClean="0"/>
              <a:t>3/21/2014</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9074B29-E449-48EC-B9FE-F52BAEF7583E}"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6">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7C744E6-CE52-4B81-A619-18BB230F30F8}" type="datetimeFigureOut">
              <a:rPr lang="en-US" smtClean="0"/>
              <a:t>3/21/2014</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9074B29-E449-48EC-B9FE-F52BAEF7583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4237" r:id="rId1"/>
    <p:sldLayoutId id="2147484238" r:id="rId2"/>
    <p:sldLayoutId id="2147484239" r:id="rId3"/>
    <p:sldLayoutId id="2147484240" r:id="rId4"/>
    <p:sldLayoutId id="2147484241" r:id="rId5"/>
    <p:sldLayoutId id="2147484242" r:id="rId6"/>
    <p:sldLayoutId id="2147484243" r:id="rId7"/>
    <p:sldLayoutId id="2147484244" r:id="rId8"/>
    <p:sldLayoutId id="2147484245" r:id="rId9"/>
    <p:sldLayoutId id="2147484246" r:id="rId10"/>
    <p:sldLayoutId id="2147484247" r:id="rId11"/>
    <p:sldLayoutId id="2147484248" r:id="rId12"/>
    <p:sldLayoutId id="2147484249" r:id="rId13"/>
    <p:sldLayoutId id="2147484250" r:id="rId14"/>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ci.maryville.tn.us/mhs/MCSSped/teachtools.ht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8.emf"/><Relationship Id="rId4" Type="http://schemas.openxmlformats.org/officeDocument/2006/relationships/oleObject" Target="../embeddings/oleObject1.bin"/></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7.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8.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hyperlink" Target="http://www.readingrockets.org/strategies" TargetMode="External"/><Relationship Id="rId2" Type="http://schemas.openxmlformats.org/officeDocument/2006/relationships/hyperlink" Target="http://serc.carleton.edu/NAGTWorkshops/coursedesign/tutorial/strategies.html" TargetMode="External"/><Relationship Id="rId1" Type="http://schemas.openxmlformats.org/officeDocument/2006/relationships/slideLayout" Target="../slideLayouts/slideLayout2.xml"/><Relationship Id="rId5" Type="http://schemas.openxmlformats.org/officeDocument/2006/relationships/hyperlink" Target="https://k12teacherstaffdevelopment.com/tlb/how-can-i-use-chunking-as-an-effective-memory-strategy-in-the-classroom/" TargetMode="External"/><Relationship Id="rId4" Type="http://schemas.openxmlformats.org/officeDocument/2006/relationships/hyperlink" Target="http://www.christina.k12.de.us/literacylinks/elemresources/lfs_resources/activating_strategies.pdf" TargetMode="External"/></Relationships>
</file>

<file path=ppt/slides/_rels/slide55.xml.rels><?xml version="1.0" encoding="UTF-8" standalone="yes"?>
<Relationships xmlns="http://schemas.openxmlformats.org/package/2006/relationships"><Relationship Id="rId2" Type="http://schemas.openxmlformats.org/officeDocument/2006/relationships/hyperlink" Target="http://www.phschool.com/eteach/social_studies/2003_05/essay.html"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EC Laws, Accommodations vs Modifications and Useful Strategies to Use in the Classroom</a:t>
            </a:r>
            <a:endParaRPr lang="en-US" dirty="0"/>
          </a:p>
        </p:txBody>
      </p:sp>
      <p:sp>
        <p:nvSpPr>
          <p:cNvPr id="3" name="Subtitle 2"/>
          <p:cNvSpPr>
            <a:spLocks noGrp="1"/>
          </p:cNvSpPr>
          <p:nvPr>
            <p:ph type="subTitle" idx="1"/>
          </p:nvPr>
        </p:nvSpPr>
        <p:spPr/>
        <p:txBody>
          <a:bodyPr/>
          <a:lstStyle/>
          <a:p>
            <a:r>
              <a:rPr lang="en-US" dirty="0" smtClean="0"/>
              <a:t>BT Meeting March 20, 2014</a:t>
            </a:r>
          </a:p>
          <a:p>
            <a:r>
              <a:rPr lang="en-US" dirty="0" smtClean="0"/>
              <a:t>Jen LaClair &amp; Jenny White</a:t>
            </a:r>
            <a:endParaRPr lang="en-US" dirty="0"/>
          </a:p>
        </p:txBody>
      </p:sp>
    </p:spTree>
    <p:extLst>
      <p:ext uri="{BB962C8B-B14F-4D97-AF65-F5344CB8AC3E}">
        <p14:creationId xmlns:p14="http://schemas.microsoft.com/office/powerpoint/2010/main" val="15921450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p:txBody>
          <a:bodyPr>
            <a:normAutofit/>
          </a:bodyPr>
          <a:lstStyle/>
          <a:p>
            <a:pPr eaLnBrk="1" hangingPunct="1">
              <a:lnSpc>
                <a:spcPct val="90000"/>
              </a:lnSpc>
            </a:pPr>
            <a:r>
              <a:rPr lang="en-US" altLang="en-US" sz="2800" dirty="0" smtClean="0">
                <a:cs typeface="Tahoma" pitchFamily="34" charset="0"/>
              </a:rPr>
              <a:t>Regular classroom teachers employed by a school district will have very limited liability exposure in special education so long as the duties assigned to them regarding implementation of the IEP are executed in a legal and appropriate manner.  </a:t>
            </a:r>
          </a:p>
          <a:p>
            <a:pPr marL="109728" indent="0" eaLnBrk="1" hangingPunct="1">
              <a:lnSpc>
                <a:spcPct val="90000"/>
              </a:lnSpc>
              <a:buNone/>
            </a:pPr>
            <a:endParaRPr lang="en-US" altLang="en-US" sz="2800" dirty="0" smtClean="0">
              <a:cs typeface="Tahoma" pitchFamily="34" charset="0"/>
            </a:endParaRPr>
          </a:p>
          <a:p>
            <a:pPr eaLnBrk="1" hangingPunct="1">
              <a:lnSpc>
                <a:spcPct val="90000"/>
              </a:lnSpc>
            </a:pPr>
            <a:r>
              <a:rPr lang="en-US" altLang="en-US" sz="2800" dirty="0" smtClean="0">
                <a:cs typeface="Tahoma" pitchFamily="34" charset="0"/>
              </a:rPr>
              <a:t>Failure to implement the IEP as specified could result in disciplinary action, criminal charges, and civil lawsuits that could result in personal liability exposure. </a:t>
            </a:r>
            <a:endParaRPr lang="en-US" altLang="en-US" sz="2800" dirty="0" smtClean="0"/>
          </a:p>
        </p:txBody>
      </p:sp>
      <p:sp>
        <p:nvSpPr>
          <p:cNvPr id="21506" name="Rectangle 2"/>
          <p:cNvSpPr>
            <a:spLocks noGrp="1" noChangeArrowheads="1"/>
          </p:cNvSpPr>
          <p:nvPr>
            <p:ph type="title"/>
          </p:nvPr>
        </p:nvSpPr>
        <p:spPr/>
        <p:txBody>
          <a:bodyPr>
            <a:normAutofit fontScale="90000"/>
          </a:bodyPr>
          <a:lstStyle/>
          <a:p>
            <a:pPr eaLnBrk="1" hangingPunct="1"/>
            <a:r>
              <a:rPr lang="en-US" altLang="en-US" dirty="0" smtClean="0"/>
              <a:t>Repercussions of Denial/Refusal</a:t>
            </a:r>
          </a:p>
        </p:txBody>
      </p:sp>
    </p:spTree>
    <p:extLst>
      <p:ext uri="{BB962C8B-B14F-4D97-AF65-F5344CB8AC3E}">
        <p14:creationId xmlns:p14="http://schemas.microsoft.com/office/powerpoint/2010/main" val="14850722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p:txBody>
          <a:bodyPr>
            <a:normAutofit/>
          </a:bodyPr>
          <a:lstStyle/>
          <a:p>
            <a:pPr eaLnBrk="1" hangingPunct="1"/>
            <a:r>
              <a:rPr lang="en-US" altLang="en-US" sz="2800" dirty="0" smtClean="0">
                <a:cs typeface="Tahoma" pitchFamily="34" charset="0"/>
              </a:rPr>
              <a:t>Accommodations, modifications, behavior intervention plans, and supplementary aids and services are examples of IEP items that are typically the responsibility of the regular classroom teacher.  </a:t>
            </a:r>
          </a:p>
          <a:p>
            <a:pPr eaLnBrk="1" hangingPunct="1"/>
            <a:r>
              <a:rPr lang="en-US" altLang="en-US" sz="2800" dirty="0" smtClean="0">
                <a:cs typeface="Tahoma" pitchFamily="34" charset="0"/>
              </a:rPr>
              <a:t>IF a parent believes these items have not been implemented, they may file a complaint with the state department of education alleging noncompliance with the IEP. </a:t>
            </a:r>
            <a:endParaRPr lang="en-US" altLang="en-US" sz="2800" dirty="0" smtClean="0"/>
          </a:p>
        </p:txBody>
      </p:sp>
      <p:sp>
        <p:nvSpPr>
          <p:cNvPr id="22530" name="Rectangle 2"/>
          <p:cNvSpPr>
            <a:spLocks noGrp="1" noChangeArrowheads="1"/>
          </p:cNvSpPr>
          <p:nvPr>
            <p:ph type="title"/>
          </p:nvPr>
        </p:nvSpPr>
        <p:spPr/>
        <p:txBody>
          <a:bodyPr>
            <a:normAutofit/>
          </a:bodyPr>
          <a:lstStyle/>
          <a:p>
            <a:pPr eaLnBrk="1" hangingPunct="1"/>
            <a:r>
              <a:rPr lang="en-US" altLang="en-US" dirty="0" smtClean="0"/>
              <a:t>Repercussion of Denial/Refusal</a:t>
            </a:r>
          </a:p>
        </p:txBody>
      </p:sp>
    </p:spTree>
    <p:extLst>
      <p:ext uri="{BB962C8B-B14F-4D97-AF65-F5344CB8AC3E}">
        <p14:creationId xmlns:p14="http://schemas.microsoft.com/office/powerpoint/2010/main" val="38876215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p:txBody>
          <a:bodyPr>
            <a:normAutofit fontScale="92500"/>
          </a:bodyPr>
          <a:lstStyle/>
          <a:p>
            <a:pPr eaLnBrk="1" hangingPunct="1">
              <a:lnSpc>
                <a:spcPct val="90000"/>
              </a:lnSpc>
            </a:pPr>
            <a:r>
              <a:rPr lang="en-US" altLang="en-US" sz="2800" dirty="0" smtClean="0">
                <a:cs typeface="Tahoma" pitchFamily="34" charset="0"/>
              </a:rPr>
              <a:t>The state department will launch an inquiry and possible investigation.  Typically, if the school district is found to be in noncompliance, a corrective action plan will be developed and the matter is resolved.  </a:t>
            </a:r>
          </a:p>
          <a:p>
            <a:pPr marL="109728" indent="0" eaLnBrk="1" hangingPunct="1">
              <a:lnSpc>
                <a:spcPct val="90000"/>
              </a:lnSpc>
              <a:buNone/>
            </a:pPr>
            <a:endParaRPr lang="en-US" altLang="en-US" sz="2800" dirty="0" smtClean="0">
              <a:cs typeface="Tahoma" pitchFamily="34" charset="0"/>
            </a:endParaRPr>
          </a:p>
          <a:p>
            <a:pPr eaLnBrk="1" hangingPunct="1">
              <a:lnSpc>
                <a:spcPct val="90000"/>
              </a:lnSpc>
            </a:pPr>
            <a:r>
              <a:rPr lang="en-US" altLang="en-US" sz="2800" dirty="0" smtClean="0">
                <a:cs typeface="Tahoma" pitchFamily="34" charset="0"/>
              </a:rPr>
              <a:t>If, however, the parent elects to pursue a due process hearing, one will be held to determine if the district did, in fact, fail to implement the agreed-upon IEP and denied the special education student the entitlement to a "free, appropriate public education" (FAPE). </a:t>
            </a:r>
            <a:endParaRPr lang="en-US" altLang="en-US" sz="2800" dirty="0" smtClean="0"/>
          </a:p>
        </p:txBody>
      </p:sp>
      <p:sp>
        <p:nvSpPr>
          <p:cNvPr id="23554" name="Rectangle 2"/>
          <p:cNvSpPr>
            <a:spLocks noGrp="1" noChangeArrowheads="1"/>
          </p:cNvSpPr>
          <p:nvPr>
            <p:ph type="title"/>
          </p:nvPr>
        </p:nvSpPr>
        <p:spPr/>
        <p:txBody>
          <a:bodyPr>
            <a:normAutofit/>
          </a:bodyPr>
          <a:lstStyle/>
          <a:p>
            <a:pPr eaLnBrk="1" hangingPunct="1"/>
            <a:r>
              <a:rPr lang="en-US" altLang="en-US" dirty="0" smtClean="0"/>
              <a:t>Repercussion of Denial/Refusal</a:t>
            </a:r>
          </a:p>
        </p:txBody>
      </p:sp>
    </p:spTree>
    <p:extLst>
      <p:ext uri="{BB962C8B-B14F-4D97-AF65-F5344CB8AC3E}">
        <p14:creationId xmlns:p14="http://schemas.microsoft.com/office/powerpoint/2010/main" val="27643656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p:txBody>
          <a:bodyPr>
            <a:normAutofit/>
          </a:bodyPr>
          <a:lstStyle/>
          <a:p>
            <a:pPr eaLnBrk="1" hangingPunct="1">
              <a:lnSpc>
                <a:spcPct val="90000"/>
              </a:lnSpc>
            </a:pPr>
            <a:r>
              <a:rPr lang="en-US" altLang="en-US" smtClean="0">
                <a:cs typeface="Tahoma" pitchFamily="34" charset="0"/>
              </a:rPr>
              <a:t>If the hearing officer decides that the school district denied the student FAPE, the district will be required to implement the IEP as written, pay attorney's fees and other costs the parent may have incurred and may be required to pay the cost of compensatory services.</a:t>
            </a:r>
          </a:p>
          <a:p>
            <a:pPr eaLnBrk="1" hangingPunct="1">
              <a:lnSpc>
                <a:spcPct val="90000"/>
              </a:lnSpc>
              <a:buFontTx/>
              <a:buNone/>
            </a:pPr>
            <a:endParaRPr lang="en-US" altLang="en-US" smtClean="0">
              <a:cs typeface="Times New Roman" charset="0"/>
            </a:endParaRPr>
          </a:p>
          <a:p>
            <a:pPr eaLnBrk="1" hangingPunct="1">
              <a:lnSpc>
                <a:spcPct val="90000"/>
              </a:lnSpc>
              <a:buFontTx/>
              <a:buNone/>
            </a:pPr>
            <a:r>
              <a:rPr lang="en-US" altLang="en-US" sz="2000" smtClean="0">
                <a:cs typeface="Times New Roman" charset="0"/>
                <a:hlinkClick r:id="rId2"/>
              </a:rPr>
              <a:t>http://www.ci.maryville.tn.us/mhs//MCSSped/teachtools.htm</a:t>
            </a:r>
            <a:r>
              <a:rPr lang="en-US" altLang="en-US" sz="2000" smtClean="0"/>
              <a:t> </a:t>
            </a:r>
          </a:p>
          <a:p>
            <a:pPr eaLnBrk="1" hangingPunct="1">
              <a:lnSpc>
                <a:spcPct val="90000"/>
              </a:lnSpc>
            </a:pPr>
            <a:endParaRPr lang="en-US" altLang="en-US" smtClean="0"/>
          </a:p>
          <a:p>
            <a:pPr eaLnBrk="1" hangingPunct="1">
              <a:lnSpc>
                <a:spcPct val="90000"/>
              </a:lnSpc>
            </a:pPr>
            <a:endParaRPr lang="en-US" altLang="en-US" smtClean="0"/>
          </a:p>
          <a:p>
            <a:pPr eaLnBrk="1" hangingPunct="1">
              <a:lnSpc>
                <a:spcPct val="90000"/>
              </a:lnSpc>
            </a:pPr>
            <a:endParaRPr lang="en-US" altLang="en-US" smtClean="0"/>
          </a:p>
        </p:txBody>
      </p:sp>
      <p:sp>
        <p:nvSpPr>
          <p:cNvPr id="24578" name="Rectangle 2"/>
          <p:cNvSpPr>
            <a:spLocks noGrp="1" noChangeArrowheads="1"/>
          </p:cNvSpPr>
          <p:nvPr>
            <p:ph type="title"/>
          </p:nvPr>
        </p:nvSpPr>
        <p:spPr/>
        <p:txBody>
          <a:bodyPr/>
          <a:lstStyle/>
          <a:p>
            <a:pPr eaLnBrk="1" hangingPunct="1"/>
            <a:r>
              <a:rPr lang="en-US" altLang="en-US" smtClean="0"/>
              <a:t>Costly Repercussions</a:t>
            </a:r>
          </a:p>
        </p:txBody>
      </p:sp>
    </p:spTree>
    <p:extLst>
      <p:ext uri="{BB962C8B-B14F-4D97-AF65-F5344CB8AC3E}">
        <p14:creationId xmlns:p14="http://schemas.microsoft.com/office/powerpoint/2010/main" val="22602404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1315" name="Rectangle 3"/>
          <p:cNvSpPr>
            <a:spLocks noGrp="1" noChangeArrowheads="1"/>
          </p:cNvSpPr>
          <p:nvPr>
            <p:ph idx="1"/>
          </p:nvPr>
        </p:nvSpPr>
        <p:spPr/>
        <p:txBody>
          <a:bodyPr>
            <a:normAutofit/>
          </a:bodyPr>
          <a:lstStyle/>
          <a:p>
            <a:pPr>
              <a:lnSpc>
                <a:spcPct val="90000"/>
              </a:lnSpc>
            </a:pPr>
            <a:r>
              <a:rPr lang="en-US" altLang="en-US" dirty="0"/>
              <a:t>A legally binding document that states what services a student will receive and why</a:t>
            </a:r>
          </a:p>
          <a:p>
            <a:pPr>
              <a:lnSpc>
                <a:spcPct val="90000"/>
              </a:lnSpc>
            </a:pPr>
            <a:r>
              <a:rPr lang="en-US" altLang="en-US" dirty="0"/>
              <a:t>Includes the student’s placement, services, academic and behavioral goals, a behavior plan (if needed), and progress reports from teachers and therapists</a:t>
            </a:r>
          </a:p>
          <a:p>
            <a:pPr>
              <a:lnSpc>
                <a:spcPct val="90000"/>
              </a:lnSpc>
            </a:pPr>
            <a:r>
              <a:rPr lang="en-US" altLang="en-US" dirty="0"/>
              <a:t>Planned at an IEP meeting</a:t>
            </a:r>
          </a:p>
          <a:p>
            <a:pPr>
              <a:lnSpc>
                <a:spcPct val="90000"/>
              </a:lnSpc>
            </a:pPr>
            <a:r>
              <a:rPr lang="en-US" altLang="en-US" dirty="0"/>
              <a:t>The IEP team looks at the student’s needs and decides what kind of accommodations and modifications are needed</a:t>
            </a:r>
          </a:p>
          <a:p>
            <a:pPr>
              <a:lnSpc>
                <a:spcPct val="90000"/>
              </a:lnSpc>
            </a:pPr>
            <a:endParaRPr lang="en-US" altLang="en-US" dirty="0"/>
          </a:p>
        </p:txBody>
      </p:sp>
      <p:sp>
        <p:nvSpPr>
          <p:cNvPr id="141314" name="Rectangle 2"/>
          <p:cNvSpPr>
            <a:spLocks noGrp="1" noChangeArrowheads="1"/>
          </p:cNvSpPr>
          <p:nvPr>
            <p:ph type="title"/>
          </p:nvPr>
        </p:nvSpPr>
        <p:spPr/>
        <p:txBody>
          <a:bodyPr>
            <a:normAutofit fontScale="90000"/>
          </a:bodyPr>
          <a:lstStyle/>
          <a:p>
            <a:r>
              <a:rPr lang="en-US" altLang="en-US" sz="4000"/>
              <a:t>What is an Individualized Education Program (IEP)?</a:t>
            </a:r>
          </a:p>
        </p:txBody>
      </p:sp>
    </p:spTree>
    <p:extLst>
      <p:ext uri="{BB962C8B-B14F-4D97-AF65-F5344CB8AC3E}">
        <p14:creationId xmlns:p14="http://schemas.microsoft.com/office/powerpoint/2010/main" val="13337766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1314"/>
                                        </p:tgtEl>
                                        <p:attrNameLst>
                                          <p:attrName>style.visibility</p:attrName>
                                        </p:attrNameLst>
                                      </p:cBhvr>
                                      <p:to>
                                        <p:strVal val="visible"/>
                                      </p:to>
                                    </p:set>
                                    <p:animEffect transition="in" filter="fade">
                                      <p:cBhvr>
                                        <p:cTn id="7" dur="2000"/>
                                        <p:tgtEl>
                                          <p:spTgt spid="1413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1315">
                                            <p:txEl>
                                              <p:pRg st="0" end="0"/>
                                            </p:txEl>
                                          </p:spTgt>
                                        </p:tgtEl>
                                        <p:attrNameLst>
                                          <p:attrName>style.visibility</p:attrName>
                                        </p:attrNameLst>
                                      </p:cBhvr>
                                      <p:to>
                                        <p:strVal val="visible"/>
                                      </p:to>
                                    </p:set>
                                    <p:animEffect transition="in" filter="wipe(left)">
                                      <p:cBhvr>
                                        <p:cTn id="12" dur="500"/>
                                        <p:tgtEl>
                                          <p:spTgt spid="14131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1315">
                                            <p:txEl>
                                              <p:pRg st="1" end="1"/>
                                            </p:txEl>
                                          </p:spTgt>
                                        </p:tgtEl>
                                        <p:attrNameLst>
                                          <p:attrName>style.visibility</p:attrName>
                                        </p:attrNameLst>
                                      </p:cBhvr>
                                      <p:to>
                                        <p:strVal val="visible"/>
                                      </p:to>
                                    </p:set>
                                    <p:animEffect transition="in" filter="wipe(left)">
                                      <p:cBhvr>
                                        <p:cTn id="17" dur="500"/>
                                        <p:tgtEl>
                                          <p:spTgt spid="14131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1315">
                                            <p:txEl>
                                              <p:pRg st="2" end="2"/>
                                            </p:txEl>
                                          </p:spTgt>
                                        </p:tgtEl>
                                        <p:attrNameLst>
                                          <p:attrName>style.visibility</p:attrName>
                                        </p:attrNameLst>
                                      </p:cBhvr>
                                      <p:to>
                                        <p:strVal val="visible"/>
                                      </p:to>
                                    </p:set>
                                    <p:animEffect transition="in" filter="wipe(left)">
                                      <p:cBhvr>
                                        <p:cTn id="22" dur="500"/>
                                        <p:tgtEl>
                                          <p:spTgt spid="14131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1315">
                                            <p:txEl>
                                              <p:pRg st="3" end="3"/>
                                            </p:txEl>
                                          </p:spTgt>
                                        </p:tgtEl>
                                        <p:attrNameLst>
                                          <p:attrName>style.visibility</p:attrName>
                                        </p:attrNameLst>
                                      </p:cBhvr>
                                      <p:to>
                                        <p:strVal val="visible"/>
                                      </p:to>
                                    </p:set>
                                    <p:animEffect transition="in" filter="wipe(left)">
                                      <p:cBhvr>
                                        <p:cTn id="27" dur="500"/>
                                        <p:tgtEl>
                                          <p:spTgt spid="1413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5" grpId="0" build="p"/>
      <p:bldP spid="1413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p:cNvSpPr>
            <a:spLocks noChangeArrowheads="1"/>
          </p:cNvSpPr>
          <p:nvPr/>
        </p:nvSpPr>
        <p:spPr bwMode="auto">
          <a:xfrm>
            <a:off x="457200" y="228600"/>
            <a:ext cx="7848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defRPr kumimoji="1" sz="4400" b="1">
                <a:solidFill>
                  <a:schemeClr val="tx1"/>
                </a:solidFill>
                <a:latin typeface="Arial" charset="0"/>
              </a:defRPr>
            </a:lvl1pPr>
            <a:lvl2pPr algn="l" eaLnBrk="0" hangingPunct="0">
              <a:defRPr kumimoji="1" sz="4400" b="1">
                <a:solidFill>
                  <a:schemeClr val="tx1"/>
                </a:solidFill>
                <a:latin typeface="Arial" charset="0"/>
              </a:defRPr>
            </a:lvl2pPr>
            <a:lvl3pPr algn="l" eaLnBrk="0" hangingPunct="0">
              <a:defRPr kumimoji="1" sz="4400" b="1">
                <a:solidFill>
                  <a:schemeClr val="tx1"/>
                </a:solidFill>
                <a:latin typeface="Arial" charset="0"/>
              </a:defRPr>
            </a:lvl3pPr>
            <a:lvl4pPr algn="l" eaLnBrk="0" hangingPunct="0">
              <a:defRPr kumimoji="1" sz="4400" b="1">
                <a:solidFill>
                  <a:schemeClr val="tx1"/>
                </a:solidFill>
                <a:latin typeface="Arial" charset="0"/>
              </a:defRPr>
            </a:lvl4pPr>
            <a:lvl5pPr algn="l" eaLnBrk="0" hangingPunct="0">
              <a:defRPr kumimoji="1" sz="4400" b="1">
                <a:solidFill>
                  <a:schemeClr val="tx1"/>
                </a:solidFill>
                <a:latin typeface="Arial" charset="0"/>
              </a:defRPr>
            </a:lvl5pPr>
            <a:lvl6pPr marL="457200" eaLnBrk="0" fontAlgn="base" hangingPunct="0">
              <a:spcBef>
                <a:spcPct val="0"/>
              </a:spcBef>
              <a:spcAft>
                <a:spcPct val="0"/>
              </a:spcAft>
              <a:defRPr kumimoji="1" sz="4400" b="1">
                <a:solidFill>
                  <a:schemeClr val="tx1"/>
                </a:solidFill>
                <a:latin typeface="Arial" charset="0"/>
              </a:defRPr>
            </a:lvl6pPr>
            <a:lvl7pPr marL="914400" eaLnBrk="0" fontAlgn="base" hangingPunct="0">
              <a:spcBef>
                <a:spcPct val="0"/>
              </a:spcBef>
              <a:spcAft>
                <a:spcPct val="0"/>
              </a:spcAft>
              <a:defRPr kumimoji="1" sz="4400" b="1">
                <a:solidFill>
                  <a:schemeClr val="tx1"/>
                </a:solidFill>
                <a:latin typeface="Arial" charset="0"/>
              </a:defRPr>
            </a:lvl7pPr>
            <a:lvl8pPr marL="1371600" eaLnBrk="0" fontAlgn="base" hangingPunct="0">
              <a:spcBef>
                <a:spcPct val="0"/>
              </a:spcBef>
              <a:spcAft>
                <a:spcPct val="0"/>
              </a:spcAft>
              <a:defRPr kumimoji="1" sz="4400" b="1">
                <a:solidFill>
                  <a:schemeClr val="tx1"/>
                </a:solidFill>
                <a:latin typeface="Arial" charset="0"/>
              </a:defRPr>
            </a:lvl8pPr>
            <a:lvl9pPr marL="1828800" eaLnBrk="0" fontAlgn="base" hangingPunct="0">
              <a:spcBef>
                <a:spcPct val="0"/>
              </a:spcBef>
              <a:spcAft>
                <a:spcPct val="0"/>
              </a:spcAft>
              <a:defRPr kumimoji="1" sz="4400" b="1">
                <a:solidFill>
                  <a:schemeClr val="tx1"/>
                </a:solidFill>
                <a:latin typeface="Arial" charset="0"/>
              </a:defRPr>
            </a:lvl9pPr>
          </a:lstStyle>
          <a:p>
            <a:endParaRPr lang="en-US" altLang="en-US" sz="4000"/>
          </a:p>
        </p:txBody>
      </p:sp>
      <p:sp>
        <p:nvSpPr>
          <p:cNvPr id="321540" name="Rectangle 4"/>
          <p:cNvSpPr>
            <a:spLocks noChangeArrowheads="1"/>
          </p:cNvSpPr>
          <p:nvPr/>
        </p:nvSpPr>
        <p:spPr bwMode="auto">
          <a:xfrm>
            <a:off x="5334000" y="5486400"/>
            <a:ext cx="1676400" cy="457200"/>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i="1">
                <a:latin typeface="Times New Roman" pitchFamily="18" charset="0"/>
              </a:rPr>
              <a:t>More &gt;&gt;</a:t>
            </a:r>
          </a:p>
        </p:txBody>
      </p:sp>
      <p:sp>
        <p:nvSpPr>
          <p:cNvPr id="321541" name="Rectangle 5"/>
          <p:cNvSpPr>
            <a:spLocks noChangeArrowheads="1"/>
          </p:cNvSpPr>
          <p:nvPr/>
        </p:nvSpPr>
        <p:spPr bwMode="auto">
          <a:xfrm>
            <a:off x="2590800" y="5486400"/>
            <a:ext cx="1676400" cy="457200"/>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i="1">
                <a:latin typeface="Times New Roman" pitchFamily="18" charset="0"/>
              </a:rPr>
              <a:t>&lt;&lt; Less</a:t>
            </a:r>
          </a:p>
        </p:txBody>
      </p:sp>
      <p:sp>
        <p:nvSpPr>
          <p:cNvPr id="321542" name="Rectangle 6"/>
          <p:cNvSpPr>
            <a:spLocks noChangeArrowheads="1"/>
          </p:cNvSpPr>
          <p:nvPr/>
        </p:nvSpPr>
        <p:spPr bwMode="auto">
          <a:xfrm>
            <a:off x="530225" y="4068763"/>
            <a:ext cx="1146175" cy="822325"/>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eaLnBrk="0" hangingPunct="0"/>
            <a:r>
              <a:rPr lang="en-US" altLang="en-US">
                <a:latin typeface="Times New Roman" pitchFamily="18" charset="0"/>
              </a:rPr>
              <a:t>regular classes</a:t>
            </a:r>
          </a:p>
        </p:txBody>
      </p:sp>
      <p:sp>
        <p:nvSpPr>
          <p:cNvPr id="321543" name="Line 7"/>
          <p:cNvSpPr>
            <a:spLocks noChangeShapeType="1"/>
          </p:cNvSpPr>
          <p:nvPr/>
        </p:nvSpPr>
        <p:spPr bwMode="auto">
          <a:xfrm>
            <a:off x="949325" y="5241925"/>
            <a:ext cx="7350125" cy="0"/>
          </a:xfrm>
          <a:prstGeom prst="line">
            <a:avLst/>
          </a:prstGeom>
          <a:noFill/>
          <a:ln w="57150" cmpd="thickThin">
            <a:solidFill>
              <a:srgbClr val="A50021"/>
            </a:solidFill>
            <a:round/>
            <a:headEnd type="triangle" w="lg" len="me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44" name="Rectangle 8"/>
          <p:cNvSpPr>
            <a:spLocks noChangeArrowheads="1"/>
          </p:cNvSpPr>
          <p:nvPr/>
        </p:nvSpPr>
        <p:spPr bwMode="auto">
          <a:xfrm>
            <a:off x="2667000" y="2057400"/>
            <a:ext cx="3794125" cy="519113"/>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r>
              <a:rPr lang="en-US" altLang="en-US" sz="2800">
                <a:latin typeface="Veljovic Medium" pitchFamily="18" charset="0"/>
              </a:rPr>
              <a:t>…includes instruction in:</a:t>
            </a:r>
          </a:p>
        </p:txBody>
      </p:sp>
      <p:grpSp>
        <p:nvGrpSpPr>
          <p:cNvPr id="321545" name="Group 9"/>
          <p:cNvGrpSpPr>
            <a:grpSpLocks/>
          </p:cNvGrpSpPr>
          <p:nvPr/>
        </p:nvGrpSpPr>
        <p:grpSpPr bwMode="auto">
          <a:xfrm>
            <a:off x="644525" y="3579813"/>
            <a:ext cx="538163" cy="382587"/>
            <a:chOff x="1579" y="3513"/>
            <a:chExt cx="339" cy="241"/>
          </a:xfrm>
        </p:grpSpPr>
        <p:sp>
          <p:nvSpPr>
            <p:cNvPr id="321546" name="Arc 10"/>
            <p:cNvSpPr>
              <a:spLocks/>
            </p:cNvSpPr>
            <p:nvPr/>
          </p:nvSpPr>
          <p:spPr bwMode="auto">
            <a:xfrm rot="24004323" flipH="1" flipV="1">
              <a:off x="1594" y="3514"/>
              <a:ext cx="235" cy="171"/>
            </a:xfrm>
            <a:custGeom>
              <a:avLst/>
              <a:gdLst>
                <a:gd name="G0" fmla="+- 0 0 0"/>
                <a:gd name="G1" fmla="+- 17484 0 0"/>
                <a:gd name="G2" fmla="+- 21600 0 0"/>
                <a:gd name="T0" fmla="*/ 12683 w 21600"/>
                <a:gd name="T1" fmla="*/ 0 h 18903"/>
                <a:gd name="T2" fmla="*/ 21553 w 21600"/>
                <a:gd name="T3" fmla="*/ 18903 h 18903"/>
                <a:gd name="T4" fmla="*/ 0 w 21600"/>
                <a:gd name="T5" fmla="*/ 17484 h 18903"/>
              </a:gdLst>
              <a:ahLst/>
              <a:cxnLst>
                <a:cxn ang="0">
                  <a:pos x="T0" y="T1"/>
                </a:cxn>
                <a:cxn ang="0">
                  <a:pos x="T2" y="T3"/>
                </a:cxn>
                <a:cxn ang="0">
                  <a:pos x="T4" y="T5"/>
                </a:cxn>
              </a:cxnLst>
              <a:rect l="0" t="0" r="r" b="b"/>
              <a:pathLst>
                <a:path w="21600" h="18903" fill="none" extrusionOk="0">
                  <a:moveTo>
                    <a:pt x="12683" y="-1"/>
                  </a:moveTo>
                  <a:cubicBezTo>
                    <a:pt x="18284" y="4063"/>
                    <a:pt x="21600" y="10564"/>
                    <a:pt x="21600" y="17484"/>
                  </a:cubicBezTo>
                  <a:cubicBezTo>
                    <a:pt x="21600" y="17957"/>
                    <a:pt x="21584" y="18430"/>
                    <a:pt x="21553" y="18903"/>
                  </a:cubicBezTo>
                </a:path>
                <a:path w="21600" h="18903" stroke="0" extrusionOk="0">
                  <a:moveTo>
                    <a:pt x="12683" y="-1"/>
                  </a:moveTo>
                  <a:cubicBezTo>
                    <a:pt x="18284" y="4063"/>
                    <a:pt x="21600" y="10564"/>
                    <a:pt x="21600" y="17484"/>
                  </a:cubicBezTo>
                  <a:cubicBezTo>
                    <a:pt x="21600" y="17957"/>
                    <a:pt x="21584" y="18430"/>
                    <a:pt x="21553" y="18903"/>
                  </a:cubicBezTo>
                  <a:lnTo>
                    <a:pt x="0" y="17484"/>
                  </a:lnTo>
                  <a:close/>
                </a:path>
              </a:pathLst>
            </a:custGeom>
            <a:noFill/>
            <a:ln w="9525">
              <a:solidFill>
                <a:schemeClr val="tx1"/>
              </a:solidFill>
              <a:round/>
              <a:headEnd/>
              <a:tailEnd/>
            </a:ln>
            <a:effectLst/>
            <a:extLst>
              <a:ext uri="{909E8E84-426E-40DD-AFC4-6F175D3DCCD1}">
                <a14:hiddenFill xmlns:a14="http://schemas.microsoft.com/office/drawing/2010/main">
                  <a:solidFill>
                    <a:srgbClr val="0000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47" name="Arc 11"/>
            <p:cNvSpPr>
              <a:spLocks/>
            </p:cNvSpPr>
            <p:nvPr/>
          </p:nvSpPr>
          <p:spPr bwMode="auto">
            <a:xfrm rot="-335992" flipH="1" flipV="1">
              <a:off x="1579" y="3513"/>
              <a:ext cx="339" cy="227"/>
            </a:xfrm>
            <a:custGeom>
              <a:avLst/>
              <a:gdLst>
                <a:gd name="G0" fmla="+- 0 0 0"/>
                <a:gd name="G1" fmla="+- 16393 0 0"/>
                <a:gd name="G2" fmla="+- 21600 0 0"/>
                <a:gd name="T0" fmla="*/ 14065 w 21600"/>
                <a:gd name="T1" fmla="*/ 0 h 23062"/>
                <a:gd name="T2" fmla="*/ 20545 w 21600"/>
                <a:gd name="T3" fmla="*/ 23062 h 23062"/>
                <a:gd name="T4" fmla="*/ 0 w 21600"/>
                <a:gd name="T5" fmla="*/ 16393 h 23062"/>
              </a:gdLst>
              <a:ahLst/>
              <a:cxnLst>
                <a:cxn ang="0">
                  <a:pos x="T0" y="T1"/>
                </a:cxn>
                <a:cxn ang="0">
                  <a:pos x="T2" y="T3"/>
                </a:cxn>
                <a:cxn ang="0">
                  <a:pos x="T4" y="T5"/>
                </a:cxn>
              </a:cxnLst>
              <a:rect l="0" t="0" r="r" b="b"/>
              <a:pathLst>
                <a:path w="21600" h="23062" fill="none" extrusionOk="0">
                  <a:moveTo>
                    <a:pt x="14065" y="-1"/>
                  </a:moveTo>
                  <a:cubicBezTo>
                    <a:pt x="18847" y="4103"/>
                    <a:pt x="21600" y="10091"/>
                    <a:pt x="21600" y="16393"/>
                  </a:cubicBezTo>
                  <a:cubicBezTo>
                    <a:pt x="21600" y="18657"/>
                    <a:pt x="21243" y="20908"/>
                    <a:pt x="20544" y="23061"/>
                  </a:cubicBezTo>
                </a:path>
                <a:path w="21600" h="23062" stroke="0" extrusionOk="0">
                  <a:moveTo>
                    <a:pt x="14065" y="-1"/>
                  </a:moveTo>
                  <a:cubicBezTo>
                    <a:pt x="18847" y="4103"/>
                    <a:pt x="21600" y="10091"/>
                    <a:pt x="21600" y="16393"/>
                  </a:cubicBezTo>
                  <a:cubicBezTo>
                    <a:pt x="21600" y="18657"/>
                    <a:pt x="21243" y="20908"/>
                    <a:pt x="20544" y="23061"/>
                  </a:cubicBezTo>
                  <a:lnTo>
                    <a:pt x="0" y="16393"/>
                  </a:lnTo>
                  <a:close/>
                </a:path>
              </a:pathLst>
            </a:custGeom>
            <a:noFill/>
            <a:ln w="9525">
              <a:solidFill>
                <a:schemeClr val="tx1"/>
              </a:solidFill>
              <a:round/>
              <a:headEnd/>
              <a:tailEnd/>
            </a:ln>
            <a:effectLst/>
            <a:extLst>
              <a:ext uri="{909E8E84-426E-40DD-AFC4-6F175D3DCCD1}">
                <a14:hiddenFill xmlns:a14="http://schemas.microsoft.com/office/drawing/2010/main">
                  <a:solidFill>
                    <a:srgbClr val="0000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48" name="PubPieSlice"/>
            <p:cNvSpPr>
              <a:spLocks noEditPoints="1" noChangeArrowheads="1"/>
            </p:cNvSpPr>
            <p:nvPr/>
          </p:nvSpPr>
          <p:spPr bwMode="auto">
            <a:xfrm>
              <a:off x="1639" y="3514"/>
              <a:ext cx="240" cy="240"/>
            </a:xfrm>
            <a:custGeom>
              <a:avLst/>
              <a:gdLst>
                <a:gd name="G0" fmla="+- 0 0 0"/>
                <a:gd name="G1" fmla="sin 10800 17694720"/>
                <a:gd name="G2" fmla="cos 10800 17694720"/>
                <a:gd name="G3" fmla="sin 10800 169678"/>
                <a:gd name="G4" fmla="cos 10800 169678"/>
                <a:gd name="G5" fmla="+- G1 10800 0"/>
                <a:gd name="G6" fmla="+- G2 10800 0"/>
                <a:gd name="G7" fmla="+- G3 10800 0"/>
                <a:gd name="G8" fmla="+- G4 10800 0"/>
                <a:gd name="G9" fmla="+- 10800 0 0"/>
                <a:gd name="T0" fmla="*/ 10799 w 21600"/>
                <a:gd name="T1" fmla="*/ 0 h 21600"/>
                <a:gd name="T2" fmla="*/ 10800 w 21600"/>
                <a:gd name="T3" fmla="*/ 10800 h 21600"/>
                <a:gd name="T4" fmla="*/ 21588 w 21600"/>
                <a:gd name="T5" fmla="*/ 11287 h 21600"/>
                <a:gd name="T6" fmla="*/ 3163 w 21600"/>
                <a:gd name="T7" fmla="*/ 3163 h 21600"/>
                <a:gd name="T8" fmla="*/ 18437 w 21600"/>
                <a:gd name="T9" fmla="*/ 18437 h 21600"/>
              </a:gdLst>
              <a:ahLst/>
              <a:cxnLst>
                <a:cxn ang="0">
                  <a:pos x="T0" y="T1"/>
                </a:cxn>
                <a:cxn ang="0">
                  <a:pos x="T2" y="T3"/>
                </a:cxn>
                <a:cxn ang="0">
                  <a:pos x="T4" y="T5"/>
                </a:cxn>
              </a:cxnLst>
              <a:rect l="T6" t="T7" r="T8" b="T9"/>
              <a:pathLst>
                <a:path w="21600" h="21600">
                  <a:moveTo>
                    <a:pt x="10799" y="0"/>
                  </a:moveTo>
                  <a:cubicBezTo>
                    <a:pt x="4834" y="0"/>
                    <a:pt x="0" y="4835"/>
                    <a:pt x="0" y="10799"/>
                  </a:cubicBezTo>
                  <a:cubicBezTo>
                    <a:pt x="0" y="16764"/>
                    <a:pt x="4835" y="21600"/>
                    <a:pt x="10800" y="21600"/>
                  </a:cubicBezTo>
                  <a:cubicBezTo>
                    <a:pt x="16575" y="21600"/>
                    <a:pt x="21328" y="17056"/>
                    <a:pt x="21589" y="11287"/>
                  </a:cubicBezTo>
                  <a:lnTo>
                    <a:pt x="10800" y="10800"/>
                  </a:lnTo>
                  <a:close/>
                </a:path>
              </a:pathLst>
            </a:custGeom>
            <a:solidFill>
              <a:srgbClr val="FFFFCC"/>
            </a:solidFill>
            <a:ln w="9525">
              <a:solidFill>
                <a:srgbClr val="000000"/>
              </a:solidFill>
              <a:miter lim="800000"/>
              <a:headEnd/>
              <a:tailEnd/>
            </a:ln>
            <a:effectLst>
              <a:outerShdw dist="17961" dir="2700000" algn="ctr" rotWithShape="0">
                <a:srgbClr val="808080"/>
              </a:outerShdw>
            </a:effectLst>
          </p:spPr>
          <p:txBody>
            <a:bodyPr/>
            <a:lstStyle/>
            <a:p>
              <a:endParaRPr lang="en-US"/>
            </a:p>
          </p:txBody>
        </p:sp>
      </p:grpSp>
      <p:grpSp>
        <p:nvGrpSpPr>
          <p:cNvPr id="321549" name="Group 13"/>
          <p:cNvGrpSpPr>
            <a:grpSpLocks/>
          </p:cNvGrpSpPr>
          <p:nvPr/>
        </p:nvGrpSpPr>
        <p:grpSpPr bwMode="auto">
          <a:xfrm rot="3193412">
            <a:off x="2471737" y="3506788"/>
            <a:ext cx="538163" cy="382588"/>
            <a:chOff x="1579" y="3513"/>
            <a:chExt cx="339" cy="241"/>
          </a:xfrm>
        </p:grpSpPr>
        <p:sp>
          <p:nvSpPr>
            <p:cNvPr id="321550" name="Arc 14"/>
            <p:cNvSpPr>
              <a:spLocks/>
            </p:cNvSpPr>
            <p:nvPr/>
          </p:nvSpPr>
          <p:spPr bwMode="auto">
            <a:xfrm rot="24004323" flipH="1" flipV="1">
              <a:off x="1594" y="3514"/>
              <a:ext cx="235" cy="171"/>
            </a:xfrm>
            <a:custGeom>
              <a:avLst/>
              <a:gdLst>
                <a:gd name="G0" fmla="+- 0 0 0"/>
                <a:gd name="G1" fmla="+- 17484 0 0"/>
                <a:gd name="G2" fmla="+- 21600 0 0"/>
                <a:gd name="T0" fmla="*/ 12683 w 21600"/>
                <a:gd name="T1" fmla="*/ 0 h 18903"/>
                <a:gd name="T2" fmla="*/ 21553 w 21600"/>
                <a:gd name="T3" fmla="*/ 18903 h 18903"/>
                <a:gd name="T4" fmla="*/ 0 w 21600"/>
                <a:gd name="T5" fmla="*/ 17484 h 18903"/>
              </a:gdLst>
              <a:ahLst/>
              <a:cxnLst>
                <a:cxn ang="0">
                  <a:pos x="T0" y="T1"/>
                </a:cxn>
                <a:cxn ang="0">
                  <a:pos x="T2" y="T3"/>
                </a:cxn>
                <a:cxn ang="0">
                  <a:pos x="T4" y="T5"/>
                </a:cxn>
              </a:cxnLst>
              <a:rect l="0" t="0" r="r" b="b"/>
              <a:pathLst>
                <a:path w="21600" h="18903" fill="none" extrusionOk="0">
                  <a:moveTo>
                    <a:pt x="12683" y="-1"/>
                  </a:moveTo>
                  <a:cubicBezTo>
                    <a:pt x="18284" y="4063"/>
                    <a:pt x="21600" y="10564"/>
                    <a:pt x="21600" y="17484"/>
                  </a:cubicBezTo>
                  <a:cubicBezTo>
                    <a:pt x="21600" y="17957"/>
                    <a:pt x="21584" y="18430"/>
                    <a:pt x="21553" y="18903"/>
                  </a:cubicBezTo>
                </a:path>
                <a:path w="21600" h="18903" stroke="0" extrusionOk="0">
                  <a:moveTo>
                    <a:pt x="12683" y="-1"/>
                  </a:moveTo>
                  <a:cubicBezTo>
                    <a:pt x="18284" y="4063"/>
                    <a:pt x="21600" y="10564"/>
                    <a:pt x="21600" y="17484"/>
                  </a:cubicBezTo>
                  <a:cubicBezTo>
                    <a:pt x="21600" y="17957"/>
                    <a:pt x="21584" y="18430"/>
                    <a:pt x="21553" y="18903"/>
                  </a:cubicBezTo>
                  <a:lnTo>
                    <a:pt x="0" y="17484"/>
                  </a:lnTo>
                  <a:close/>
                </a:path>
              </a:pathLst>
            </a:custGeom>
            <a:noFill/>
            <a:ln w="9525">
              <a:solidFill>
                <a:schemeClr val="tx1"/>
              </a:solidFill>
              <a:round/>
              <a:headEnd/>
              <a:tailEnd/>
            </a:ln>
            <a:effectLst/>
            <a:extLst>
              <a:ext uri="{909E8E84-426E-40DD-AFC4-6F175D3DCCD1}">
                <a14:hiddenFill xmlns:a14="http://schemas.microsoft.com/office/drawing/2010/main">
                  <a:solidFill>
                    <a:srgbClr val="0000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51" name="Arc 15"/>
            <p:cNvSpPr>
              <a:spLocks/>
            </p:cNvSpPr>
            <p:nvPr/>
          </p:nvSpPr>
          <p:spPr bwMode="auto">
            <a:xfrm rot="-335992" flipH="1" flipV="1">
              <a:off x="1579" y="3513"/>
              <a:ext cx="339" cy="227"/>
            </a:xfrm>
            <a:custGeom>
              <a:avLst/>
              <a:gdLst>
                <a:gd name="G0" fmla="+- 0 0 0"/>
                <a:gd name="G1" fmla="+- 16393 0 0"/>
                <a:gd name="G2" fmla="+- 21600 0 0"/>
                <a:gd name="T0" fmla="*/ 14065 w 21600"/>
                <a:gd name="T1" fmla="*/ 0 h 23062"/>
                <a:gd name="T2" fmla="*/ 20545 w 21600"/>
                <a:gd name="T3" fmla="*/ 23062 h 23062"/>
                <a:gd name="T4" fmla="*/ 0 w 21600"/>
                <a:gd name="T5" fmla="*/ 16393 h 23062"/>
              </a:gdLst>
              <a:ahLst/>
              <a:cxnLst>
                <a:cxn ang="0">
                  <a:pos x="T0" y="T1"/>
                </a:cxn>
                <a:cxn ang="0">
                  <a:pos x="T2" y="T3"/>
                </a:cxn>
                <a:cxn ang="0">
                  <a:pos x="T4" y="T5"/>
                </a:cxn>
              </a:cxnLst>
              <a:rect l="0" t="0" r="r" b="b"/>
              <a:pathLst>
                <a:path w="21600" h="23062" fill="none" extrusionOk="0">
                  <a:moveTo>
                    <a:pt x="14065" y="-1"/>
                  </a:moveTo>
                  <a:cubicBezTo>
                    <a:pt x="18847" y="4103"/>
                    <a:pt x="21600" y="10091"/>
                    <a:pt x="21600" y="16393"/>
                  </a:cubicBezTo>
                  <a:cubicBezTo>
                    <a:pt x="21600" y="18657"/>
                    <a:pt x="21243" y="20908"/>
                    <a:pt x="20544" y="23061"/>
                  </a:cubicBezTo>
                </a:path>
                <a:path w="21600" h="23062" stroke="0" extrusionOk="0">
                  <a:moveTo>
                    <a:pt x="14065" y="-1"/>
                  </a:moveTo>
                  <a:cubicBezTo>
                    <a:pt x="18847" y="4103"/>
                    <a:pt x="21600" y="10091"/>
                    <a:pt x="21600" y="16393"/>
                  </a:cubicBezTo>
                  <a:cubicBezTo>
                    <a:pt x="21600" y="18657"/>
                    <a:pt x="21243" y="20908"/>
                    <a:pt x="20544" y="23061"/>
                  </a:cubicBezTo>
                  <a:lnTo>
                    <a:pt x="0" y="16393"/>
                  </a:lnTo>
                  <a:close/>
                </a:path>
              </a:pathLst>
            </a:custGeom>
            <a:noFill/>
            <a:ln w="9525">
              <a:solidFill>
                <a:schemeClr val="tx1"/>
              </a:solidFill>
              <a:round/>
              <a:headEnd/>
              <a:tailEnd/>
            </a:ln>
            <a:effectLst/>
            <a:extLst>
              <a:ext uri="{909E8E84-426E-40DD-AFC4-6F175D3DCCD1}">
                <a14:hiddenFill xmlns:a14="http://schemas.microsoft.com/office/drawing/2010/main">
                  <a:solidFill>
                    <a:srgbClr val="0000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52" name="PubPieSlice"/>
            <p:cNvSpPr>
              <a:spLocks noEditPoints="1" noChangeArrowheads="1"/>
            </p:cNvSpPr>
            <p:nvPr/>
          </p:nvSpPr>
          <p:spPr bwMode="auto">
            <a:xfrm>
              <a:off x="1639" y="3514"/>
              <a:ext cx="240" cy="240"/>
            </a:xfrm>
            <a:custGeom>
              <a:avLst/>
              <a:gdLst>
                <a:gd name="G0" fmla="+- 0 0 0"/>
                <a:gd name="G1" fmla="sin 10800 17694720"/>
                <a:gd name="G2" fmla="cos 10800 17694720"/>
                <a:gd name="G3" fmla="sin 10800 169678"/>
                <a:gd name="G4" fmla="cos 10800 169678"/>
                <a:gd name="G5" fmla="+- G1 10800 0"/>
                <a:gd name="G6" fmla="+- G2 10800 0"/>
                <a:gd name="G7" fmla="+- G3 10800 0"/>
                <a:gd name="G8" fmla="+- G4 10800 0"/>
                <a:gd name="G9" fmla="+- 10800 0 0"/>
                <a:gd name="T0" fmla="*/ 10799 w 21600"/>
                <a:gd name="T1" fmla="*/ 0 h 21600"/>
                <a:gd name="T2" fmla="*/ 10800 w 21600"/>
                <a:gd name="T3" fmla="*/ 10800 h 21600"/>
                <a:gd name="T4" fmla="*/ 21588 w 21600"/>
                <a:gd name="T5" fmla="*/ 11287 h 21600"/>
                <a:gd name="T6" fmla="*/ 3163 w 21600"/>
                <a:gd name="T7" fmla="*/ 3163 h 21600"/>
                <a:gd name="T8" fmla="*/ 18437 w 21600"/>
                <a:gd name="T9" fmla="*/ 18437 h 21600"/>
              </a:gdLst>
              <a:ahLst/>
              <a:cxnLst>
                <a:cxn ang="0">
                  <a:pos x="T0" y="T1"/>
                </a:cxn>
                <a:cxn ang="0">
                  <a:pos x="T2" y="T3"/>
                </a:cxn>
                <a:cxn ang="0">
                  <a:pos x="T4" y="T5"/>
                </a:cxn>
              </a:cxnLst>
              <a:rect l="T6" t="T7" r="T8" b="T9"/>
              <a:pathLst>
                <a:path w="21600" h="21600">
                  <a:moveTo>
                    <a:pt x="10799" y="0"/>
                  </a:moveTo>
                  <a:cubicBezTo>
                    <a:pt x="4834" y="0"/>
                    <a:pt x="0" y="4835"/>
                    <a:pt x="0" y="10799"/>
                  </a:cubicBezTo>
                  <a:cubicBezTo>
                    <a:pt x="0" y="16764"/>
                    <a:pt x="4835" y="21600"/>
                    <a:pt x="10800" y="21600"/>
                  </a:cubicBezTo>
                  <a:cubicBezTo>
                    <a:pt x="16575" y="21600"/>
                    <a:pt x="21328" y="17056"/>
                    <a:pt x="21589" y="11287"/>
                  </a:cubicBezTo>
                  <a:lnTo>
                    <a:pt x="10800" y="10800"/>
                  </a:lnTo>
                  <a:close/>
                </a:path>
              </a:pathLst>
            </a:custGeom>
            <a:solidFill>
              <a:srgbClr val="FFFFCC"/>
            </a:solidFill>
            <a:ln w="9525">
              <a:solidFill>
                <a:srgbClr val="000000"/>
              </a:solidFill>
              <a:miter lim="800000"/>
              <a:headEnd/>
              <a:tailEnd/>
            </a:ln>
            <a:effectLst>
              <a:outerShdw dist="17961" dir="2700000" algn="ctr" rotWithShape="0">
                <a:srgbClr val="808080"/>
              </a:outerShdw>
            </a:effectLst>
          </p:spPr>
          <p:txBody>
            <a:bodyPr/>
            <a:lstStyle/>
            <a:p>
              <a:endParaRPr lang="en-US"/>
            </a:p>
          </p:txBody>
        </p:sp>
      </p:grpSp>
      <p:grpSp>
        <p:nvGrpSpPr>
          <p:cNvPr id="321553" name="Group 17"/>
          <p:cNvGrpSpPr>
            <a:grpSpLocks/>
          </p:cNvGrpSpPr>
          <p:nvPr/>
        </p:nvGrpSpPr>
        <p:grpSpPr bwMode="auto">
          <a:xfrm rot="8007129">
            <a:off x="4341812" y="3430588"/>
            <a:ext cx="538163" cy="382588"/>
            <a:chOff x="1579" y="3513"/>
            <a:chExt cx="339" cy="241"/>
          </a:xfrm>
        </p:grpSpPr>
        <p:sp>
          <p:nvSpPr>
            <p:cNvPr id="321554" name="Arc 18"/>
            <p:cNvSpPr>
              <a:spLocks/>
            </p:cNvSpPr>
            <p:nvPr/>
          </p:nvSpPr>
          <p:spPr bwMode="auto">
            <a:xfrm rot="24004323" flipH="1" flipV="1">
              <a:off x="1594" y="3514"/>
              <a:ext cx="235" cy="171"/>
            </a:xfrm>
            <a:custGeom>
              <a:avLst/>
              <a:gdLst>
                <a:gd name="G0" fmla="+- 0 0 0"/>
                <a:gd name="G1" fmla="+- 17484 0 0"/>
                <a:gd name="G2" fmla="+- 21600 0 0"/>
                <a:gd name="T0" fmla="*/ 12683 w 21600"/>
                <a:gd name="T1" fmla="*/ 0 h 18903"/>
                <a:gd name="T2" fmla="*/ 21553 w 21600"/>
                <a:gd name="T3" fmla="*/ 18903 h 18903"/>
                <a:gd name="T4" fmla="*/ 0 w 21600"/>
                <a:gd name="T5" fmla="*/ 17484 h 18903"/>
              </a:gdLst>
              <a:ahLst/>
              <a:cxnLst>
                <a:cxn ang="0">
                  <a:pos x="T0" y="T1"/>
                </a:cxn>
                <a:cxn ang="0">
                  <a:pos x="T2" y="T3"/>
                </a:cxn>
                <a:cxn ang="0">
                  <a:pos x="T4" y="T5"/>
                </a:cxn>
              </a:cxnLst>
              <a:rect l="0" t="0" r="r" b="b"/>
              <a:pathLst>
                <a:path w="21600" h="18903" fill="none" extrusionOk="0">
                  <a:moveTo>
                    <a:pt x="12683" y="-1"/>
                  </a:moveTo>
                  <a:cubicBezTo>
                    <a:pt x="18284" y="4063"/>
                    <a:pt x="21600" y="10564"/>
                    <a:pt x="21600" y="17484"/>
                  </a:cubicBezTo>
                  <a:cubicBezTo>
                    <a:pt x="21600" y="17957"/>
                    <a:pt x="21584" y="18430"/>
                    <a:pt x="21553" y="18903"/>
                  </a:cubicBezTo>
                </a:path>
                <a:path w="21600" h="18903" stroke="0" extrusionOk="0">
                  <a:moveTo>
                    <a:pt x="12683" y="-1"/>
                  </a:moveTo>
                  <a:cubicBezTo>
                    <a:pt x="18284" y="4063"/>
                    <a:pt x="21600" y="10564"/>
                    <a:pt x="21600" y="17484"/>
                  </a:cubicBezTo>
                  <a:cubicBezTo>
                    <a:pt x="21600" y="17957"/>
                    <a:pt x="21584" y="18430"/>
                    <a:pt x="21553" y="18903"/>
                  </a:cubicBezTo>
                  <a:lnTo>
                    <a:pt x="0" y="17484"/>
                  </a:lnTo>
                  <a:close/>
                </a:path>
              </a:pathLst>
            </a:custGeom>
            <a:noFill/>
            <a:ln w="9525">
              <a:solidFill>
                <a:schemeClr val="tx1"/>
              </a:solidFill>
              <a:round/>
              <a:headEnd/>
              <a:tailEnd/>
            </a:ln>
            <a:effectLst/>
            <a:extLst>
              <a:ext uri="{909E8E84-426E-40DD-AFC4-6F175D3DCCD1}">
                <a14:hiddenFill xmlns:a14="http://schemas.microsoft.com/office/drawing/2010/main">
                  <a:solidFill>
                    <a:srgbClr val="0000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55" name="Arc 19"/>
            <p:cNvSpPr>
              <a:spLocks/>
            </p:cNvSpPr>
            <p:nvPr/>
          </p:nvSpPr>
          <p:spPr bwMode="auto">
            <a:xfrm rot="-335992" flipH="1" flipV="1">
              <a:off x="1579" y="3513"/>
              <a:ext cx="339" cy="227"/>
            </a:xfrm>
            <a:custGeom>
              <a:avLst/>
              <a:gdLst>
                <a:gd name="G0" fmla="+- 0 0 0"/>
                <a:gd name="G1" fmla="+- 16393 0 0"/>
                <a:gd name="G2" fmla="+- 21600 0 0"/>
                <a:gd name="T0" fmla="*/ 14065 w 21600"/>
                <a:gd name="T1" fmla="*/ 0 h 23062"/>
                <a:gd name="T2" fmla="*/ 20545 w 21600"/>
                <a:gd name="T3" fmla="*/ 23062 h 23062"/>
                <a:gd name="T4" fmla="*/ 0 w 21600"/>
                <a:gd name="T5" fmla="*/ 16393 h 23062"/>
              </a:gdLst>
              <a:ahLst/>
              <a:cxnLst>
                <a:cxn ang="0">
                  <a:pos x="T0" y="T1"/>
                </a:cxn>
                <a:cxn ang="0">
                  <a:pos x="T2" y="T3"/>
                </a:cxn>
                <a:cxn ang="0">
                  <a:pos x="T4" y="T5"/>
                </a:cxn>
              </a:cxnLst>
              <a:rect l="0" t="0" r="r" b="b"/>
              <a:pathLst>
                <a:path w="21600" h="23062" fill="none" extrusionOk="0">
                  <a:moveTo>
                    <a:pt x="14065" y="-1"/>
                  </a:moveTo>
                  <a:cubicBezTo>
                    <a:pt x="18847" y="4103"/>
                    <a:pt x="21600" y="10091"/>
                    <a:pt x="21600" y="16393"/>
                  </a:cubicBezTo>
                  <a:cubicBezTo>
                    <a:pt x="21600" y="18657"/>
                    <a:pt x="21243" y="20908"/>
                    <a:pt x="20544" y="23061"/>
                  </a:cubicBezTo>
                </a:path>
                <a:path w="21600" h="23062" stroke="0" extrusionOk="0">
                  <a:moveTo>
                    <a:pt x="14065" y="-1"/>
                  </a:moveTo>
                  <a:cubicBezTo>
                    <a:pt x="18847" y="4103"/>
                    <a:pt x="21600" y="10091"/>
                    <a:pt x="21600" y="16393"/>
                  </a:cubicBezTo>
                  <a:cubicBezTo>
                    <a:pt x="21600" y="18657"/>
                    <a:pt x="21243" y="20908"/>
                    <a:pt x="20544" y="23061"/>
                  </a:cubicBezTo>
                  <a:lnTo>
                    <a:pt x="0" y="16393"/>
                  </a:lnTo>
                  <a:close/>
                </a:path>
              </a:pathLst>
            </a:custGeom>
            <a:noFill/>
            <a:ln w="9525">
              <a:solidFill>
                <a:schemeClr val="tx1"/>
              </a:solidFill>
              <a:round/>
              <a:headEnd/>
              <a:tailEnd/>
            </a:ln>
            <a:effectLst/>
            <a:extLst>
              <a:ext uri="{909E8E84-426E-40DD-AFC4-6F175D3DCCD1}">
                <a14:hiddenFill xmlns:a14="http://schemas.microsoft.com/office/drawing/2010/main">
                  <a:solidFill>
                    <a:srgbClr val="0000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56" name="PubPieSlice"/>
            <p:cNvSpPr>
              <a:spLocks noEditPoints="1" noChangeArrowheads="1"/>
            </p:cNvSpPr>
            <p:nvPr/>
          </p:nvSpPr>
          <p:spPr bwMode="auto">
            <a:xfrm>
              <a:off x="1639" y="3514"/>
              <a:ext cx="240" cy="240"/>
            </a:xfrm>
            <a:custGeom>
              <a:avLst/>
              <a:gdLst>
                <a:gd name="G0" fmla="+- 0 0 0"/>
                <a:gd name="G1" fmla="sin 10800 17694720"/>
                <a:gd name="G2" fmla="cos 10800 17694720"/>
                <a:gd name="G3" fmla="sin 10800 169678"/>
                <a:gd name="G4" fmla="cos 10800 169678"/>
                <a:gd name="G5" fmla="+- G1 10800 0"/>
                <a:gd name="G6" fmla="+- G2 10800 0"/>
                <a:gd name="G7" fmla="+- G3 10800 0"/>
                <a:gd name="G8" fmla="+- G4 10800 0"/>
                <a:gd name="G9" fmla="+- 10800 0 0"/>
                <a:gd name="T0" fmla="*/ 10799 w 21600"/>
                <a:gd name="T1" fmla="*/ 0 h 21600"/>
                <a:gd name="T2" fmla="*/ 10800 w 21600"/>
                <a:gd name="T3" fmla="*/ 10800 h 21600"/>
                <a:gd name="T4" fmla="*/ 21588 w 21600"/>
                <a:gd name="T5" fmla="*/ 11287 h 21600"/>
                <a:gd name="T6" fmla="*/ 3163 w 21600"/>
                <a:gd name="T7" fmla="*/ 3163 h 21600"/>
                <a:gd name="T8" fmla="*/ 18437 w 21600"/>
                <a:gd name="T9" fmla="*/ 18437 h 21600"/>
              </a:gdLst>
              <a:ahLst/>
              <a:cxnLst>
                <a:cxn ang="0">
                  <a:pos x="T0" y="T1"/>
                </a:cxn>
                <a:cxn ang="0">
                  <a:pos x="T2" y="T3"/>
                </a:cxn>
                <a:cxn ang="0">
                  <a:pos x="T4" y="T5"/>
                </a:cxn>
              </a:cxnLst>
              <a:rect l="T6" t="T7" r="T8" b="T9"/>
              <a:pathLst>
                <a:path w="21600" h="21600">
                  <a:moveTo>
                    <a:pt x="10799" y="0"/>
                  </a:moveTo>
                  <a:cubicBezTo>
                    <a:pt x="4834" y="0"/>
                    <a:pt x="0" y="4835"/>
                    <a:pt x="0" y="10799"/>
                  </a:cubicBezTo>
                  <a:cubicBezTo>
                    <a:pt x="0" y="16764"/>
                    <a:pt x="4835" y="21600"/>
                    <a:pt x="10800" y="21600"/>
                  </a:cubicBezTo>
                  <a:cubicBezTo>
                    <a:pt x="16575" y="21600"/>
                    <a:pt x="21328" y="17056"/>
                    <a:pt x="21589" y="11287"/>
                  </a:cubicBezTo>
                  <a:lnTo>
                    <a:pt x="10800" y="10800"/>
                  </a:lnTo>
                  <a:close/>
                </a:path>
              </a:pathLst>
            </a:custGeom>
            <a:solidFill>
              <a:srgbClr val="FFFFCC"/>
            </a:solidFill>
            <a:ln w="9525">
              <a:solidFill>
                <a:srgbClr val="000000"/>
              </a:solidFill>
              <a:miter lim="800000"/>
              <a:headEnd/>
              <a:tailEnd/>
            </a:ln>
            <a:effectLst>
              <a:outerShdw dist="17961" dir="2700000" algn="ctr" rotWithShape="0">
                <a:srgbClr val="808080"/>
              </a:outerShdw>
            </a:effectLst>
          </p:spPr>
          <p:txBody>
            <a:bodyPr/>
            <a:lstStyle/>
            <a:p>
              <a:endParaRPr lang="en-US"/>
            </a:p>
          </p:txBody>
        </p:sp>
      </p:grpSp>
      <p:grpSp>
        <p:nvGrpSpPr>
          <p:cNvPr id="321557" name="Group 21"/>
          <p:cNvGrpSpPr>
            <a:grpSpLocks/>
          </p:cNvGrpSpPr>
          <p:nvPr/>
        </p:nvGrpSpPr>
        <p:grpSpPr bwMode="auto">
          <a:xfrm rot="14152070">
            <a:off x="5865812" y="3430588"/>
            <a:ext cx="538163" cy="382588"/>
            <a:chOff x="1579" y="3513"/>
            <a:chExt cx="339" cy="241"/>
          </a:xfrm>
        </p:grpSpPr>
        <p:sp>
          <p:nvSpPr>
            <p:cNvPr id="321558" name="Arc 22"/>
            <p:cNvSpPr>
              <a:spLocks/>
            </p:cNvSpPr>
            <p:nvPr/>
          </p:nvSpPr>
          <p:spPr bwMode="auto">
            <a:xfrm rot="24004323" flipH="1" flipV="1">
              <a:off x="1594" y="3514"/>
              <a:ext cx="235" cy="171"/>
            </a:xfrm>
            <a:custGeom>
              <a:avLst/>
              <a:gdLst>
                <a:gd name="G0" fmla="+- 0 0 0"/>
                <a:gd name="G1" fmla="+- 17484 0 0"/>
                <a:gd name="G2" fmla="+- 21600 0 0"/>
                <a:gd name="T0" fmla="*/ 12683 w 21600"/>
                <a:gd name="T1" fmla="*/ 0 h 18903"/>
                <a:gd name="T2" fmla="*/ 21553 w 21600"/>
                <a:gd name="T3" fmla="*/ 18903 h 18903"/>
                <a:gd name="T4" fmla="*/ 0 w 21600"/>
                <a:gd name="T5" fmla="*/ 17484 h 18903"/>
              </a:gdLst>
              <a:ahLst/>
              <a:cxnLst>
                <a:cxn ang="0">
                  <a:pos x="T0" y="T1"/>
                </a:cxn>
                <a:cxn ang="0">
                  <a:pos x="T2" y="T3"/>
                </a:cxn>
                <a:cxn ang="0">
                  <a:pos x="T4" y="T5"/>
                </a:cxn>
              </a:cxnLst>
              <a:rect l="0" t="0" r="r" b="b"/>
              <a:pathLst>
                <a:path w="21600" h="18903" fill="none" extrusionOk="0">
                  <a:moveTo>
                    <a:pt x="12683" y="-1"/>
                  </a:moveTo>
                  <a:cubicBezTo>
                    <a:pt x="18284" y="4063"/>
                    <a:pt x="21600" y="10564"/>
                    <a:pt x="21600" y="17484"/>
                  </a:cubicBezTo>
                  <a:cubicBezTo>
                    <a:pt x="21600" y="17957"/>
                    <a:pt x="21584" y="18430"/>
                    <a:pt x="21553" y="18903"/>
                  </a:cubicBezTo>
                </a:path>
                <a:path w="21600" h="18903" stroke="0" extrusionOk="0">
                  <a:moveTo>
                    <a:pt x="12683" y="-1"/>
                  </a:moveTo>
                  <a:cubicBezTo>
                    <a:pt x="18284" y="4063"/>
                    <a:pt x="21600" y="10564"/>
                    <a:pt x="21600" y="17484"/>
                  </a:cubicBezTo>
                  <a:cubicBezTo>
                    <a:pt x="21600" y="17957"/>
                    <a:pt x="21584" y="18430"/>
                    <a:pt x="21553" y="18903"/>
                  </a:cubicBezTo>
                  <a:lnTo>
                    <a:pt x="0" y="17484"/>
                  </a:lnTo>
                  <a:close/>
                </a:path>
              </a:pathLst>
            </a:custGeom>
            <a:noFill/>
            <a:ln w="9525">
              <a:solidFill>
                <a:schemeClr val="tx1"/>
              </a:solidFill>
              <a:round/>
              <a:headEnd/>
              <a:tailEnd/>
            </a:ln>
            <a:effectLst/>
            <a:extLst>
              <a:ext uri="{909E8E84-426E-40DD-AFC4-6F175D3DCCD1}">
                <a14:hiddenFill xmlns:a14="http://schemas.microsoft.com/office/drawing/2010/main">
                  <a:solidFill>
                    <a:srgbClr val="0000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59" name="Arc 23"/>
            <p:cNvSpPr>
              <a:spLocks/>
            </p:cNvSpPr>
            <p:nvPr/>
          </p:nvSpPr>
          <p:spPr bwMode="auto">
            <a:xfrm rot="-335992" flipH="1" flipV="1">
              <a:off x="1579" y="3513"/>
              <a:ext cx="339" cy="227"/>
            </a:xfrm>
            <a:custGeom>
              <a:avLst/>
              <a:gdLst>
                <a:gd name="G0" fmla="+- 0 0 0"/>
                <a:gd name="G1" fmla="+- 16393 0 0"/>
                <a:gd name="G2" fmla="+- 21600 0 0"/>
                <a:gd name="T0" fmla="*/ 14065 w 21600"/>
                <a:gd name="T1" fmla="*/ 0 h 23062"/>
                <a:gd name="T2" fmla="*/ 20545 w 21600"/>
                <a:gd name="T3" fmla="*/ 23062 h 23062"/>
                <a:gd name="T4" fmla="*/ 0 w 21600"/>
                <a:gd name="T5" fmla="*/ 16393 h 23062"/>
              </a:gdLst>
              <a:ahLst/>
              <a:cxnLst>
                <a:cxn ang="0">
                  <a:pos x="T0" y="T1"/>
                </a:cxn>
                <a:cxn ang="0">
                  <a:pos x="T2" y="T3"/>
                </a:cxn>
                <a:cxn ang="0">
                  <a:pos x="T4" y="T5"/>
                </a:cxn>
              </a:cxnLst>
              <a:rect l="0" t="0" r="r" b="b"/>
              <a:pathLst>
                <a:path w="21600" h="23062" fill="none" extrusionOk="0">
                  <a:moveTo>
                    <a:pt x="14065" y="-1"/>
                  </a:moveTo>
                  <a:cubicBezTo>
                    <a:pt x="18847" y="4103"/>
                    <a:pt x="21600" y="10091"/>
                    <a:pt x="21600" y="16393"/>
                  </a:cubicBezTo>
                  <a:cubicBezTo>
                    <a:pt x="21600" y="18657"/>
                    <a:pt x="21243" y="20908"/>
                    <a:pt x="20544" y="23061"/>
                  </a:cubicBezTo>
                </a:path>
                <a:path w="21600" h="23062" stroke="0" extrusionOk="0">
                  <a:moveTo>
                    <a:pt x="14065" y="-1"/>
                  </a:moveTo>
                  <a:cubicBezTo>
                    <a:pt x="18847" y="4103"/>
                    <a:pt x="21600" y="10091"/>
                    <a:pt x="21600" y="16393"/>
                  </a:cubicBezTo>
                  <a:cubicBezTo>
                    <a:pt x="21600" y="18657"/>
                    <a:pt x="21243" y="20908"/>
                    <a:pt x="20544" y="23061"/>
                  </a:cubicBezTo>
                  <a:lnTo>
                    <a:pt x="0" y="16393"/>
                  </a:lnTo>
                  <a:close/>
                </a:path>
              </a:pathLst>
            </a:custGeom>
            <a:noFill/>
            <a:ln w="9525">
              <a:solidFill>
                <a:schemeClr val="tx1"/>
              </a:solidFill>
              <a:round/>
              <a:headEnd/>
              <a:tailEnd/>
            </a:ln>
            <a:effectLst/>
            <a:extLst>
              <a:ext uri="{909E8E84-426E-40DD-AFC4-6F175D3DCCD1}">
                <a14:hiddenFill xmlns:a14="http://schemas.microsoft.com/office/drawing/2010/main">
                  <a:solidFill>
                    <a:srgbClr val="0000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60" name="PubPieSlice"/>
            <p:cNvSpPr>
              <a:spLocks noEditPoints="1" noChangeArrowheads="1"/>
            </p:cNvSpPr>
            <p:nvPr/>
          </p:nvSpPr>
          <p:spPr bwMode="auto">
            <a:xfrm>
              <a:off x="1639" y="3514"/>
              <a:ext cx="240" cy="240"/>
            </a:xfrm>
            <a:custGeom>
              <a:avLst/>
              <a:gdLst>
                <a:gd name="G0" fmla="+- 0 0 0"/>
                <a:gd name="G1" fmla="sin 10800 17694720"/>
                <a:gd name="G2" fmla="cos 10800 17694720"/>
                <a:gd name="G3" fmla="sin 10800 169678"/>
                <a:gd name="G4" fmla="cos 10800 169678"/>
                <a:gd name="G5" fmla="+- G1 10800 0"/>
                <a:gd name="G6" fmla="+- G2 10800 0"/>
                <a:gd name="G7" fmla="+- G3 10800 0"/>
                <a:gd name="G8" fmla="+- G4 10800 0"/>
                <a:gd name="G9" fmla="+- 10800 0 0"/>
                <a:gd name="T0" fmla="*/ 10799 w 21600"/>
                <a:gd name="T1" fmla="*/ 0 h 21600"/>
                <a:gd name="T2" fmla="*/ 10800 w 21600"/>
                <a:gd name="T3" fmla="*/ 10800 h 21600"/>
                <a:gd name="T4" fmla="*/ 21588 w 21600"/>
                <a:gd name="T5" fmla="*/ 11287 h 21600"/>
                <a:gd name="T6" fmla="*/ 3163 w 21600"/>
                <a:gd name="T7" fmla="*/ 3163 h 21600"/>
                <a:gd name="T8" fmla="*/ 18437 w 21600"/>
                <a:gd name="T9" fmla="*/ 18437 h 21600"/>
              </a:gdLst>
              <a:ahLst/>
              <a:cxnLst>
                <a:cxn ang="0">
                  <a:pos x="T0" y="T1"/>
                </a:cxn>
                <a:cxn ang="0">
                  <a:pos x="T2" y="T3"/>
                </a:cxn>
                <a:cxn ang="0">
                  <a:pos x="T4" y="T5"/>
                </a:cxn>
              </a:cxnLst>
              <a:rect l="T6" t="T7" r="T8" b="T9"/>
              <a:pathLst>
                <a:path w="21600" h="21600">
                  <a:moveTo>
                    <a:pt x="10799" y="0"/>
                  </a:moveTo>
                  <a:cubicBezTo>
                    <a:pt x="4834" y="0"/>
                    <a:pt x="0" y="4835"/>
                    <a:pt x="0" y="10799"/>
                  </a:cubicBezTo>
                  <a:cubicBezTo>
                    <a:pt x="0" y="16764"/>
                    <a:pt x="4835" y="21600"/>
                    <a:pt x="10800" y="21600"/>
                  </a:cubicBezTo>
                  <a:cubicBezTo>
                    <a:pt x="16575" y="21600"/>
                    <a:pt x="21328" y="17056"/>
                    <a:pt x="21589" y="11287"/>
                  </a:cubicBezTo>
                  <a:lnTo>
                    <a:pt x="10800" y="10800"/>
                  </a:lnTo>
                  <a:close/>
                </a:path>
              </a:pathLst>
            </a:custGeom>
            <a:solidFill>
              <a:srgbClr val="FFFFCC"/>
            </a:solidFill>
            <a:ln w="9525">
              <a:solidFill>
                <a:srgbClr val="000000"/>
              </a:solidFill>
              <a:miter lim="800000"/>
              <a:headEnd/>
              <a:tailEnd/>
            </a:ln>
            <a:effectLst>
              <a:outerShdw dist="17961" dir="2700000" algn="ctr" rotWithShape="0">
                <a:srgbClr val="808080"/>
              </a:outerShdw>
            </a:effectLst>
          </p:spPr>
          <p:txBody>
            <a:bodyPr/>
            <a:lstStyle/>
            <a:p>
              <a:endParaRPr lang="en-US"/>
            </a:p>
          </p:txBody>
        </p:sp>
      </p:grpSp>
      <p:grpSp>
        <p:nvGrpSpPr>
          <p:cNvPr id="321561" name="Group 25"/>
          <p:cNvGrpSpPr>
            <a:grpSpLocks/>
          </p:cNvGrpSpPr>
          <p:nvPr/>
        </p:nvGrpSpPr>
        <p:grpSpPr bwMode="auto">
          <a:xfrm rot="-5116360">
            <a:off x="7770812" y="3430588"/>
            <a:ext cx="538163" cy="382588"/>
            <a:chOff x="1579" y="3513"/>
            <a:chExt cx="339" cy="241"/>
          </a:xfrm>
        </p:grpSpPr>
        <p:sp>
          <p:nvSpPr>
            <p:cNvPr id="321562" name="Arc 26"/>
            <p:cNvSpPr>
              <a:spLocks/>
            </p:cNvSpPr>
            <p:nvPr/>
          </p:nvSpPr>
          <p:spPr bwMode="auto">
            <a:xfrm rot="24004323" flipH="1" flipV="1">
              <a:off x="1594" y="3514"/>
              <a:ext cx="235" cy="171"/>
            </a:xfrm>
            <a:custGeom>
              <a:avLst/>
              <a:gdLst>
                <a:gd name="G0" fmla="+- 0 0 0"/>
                <a:gd name="G1" fmla="+- 17484 0 0"/>
                <a:gd name="G2" fmla="+- 21600 0 0"/>
                <a:gd name="T0" fmla="*/ 12683 w 21600"/>
                <a:gd name="T1" fmla="*/ 0 h 18903"/>
                <a:gd name="T2" fmla="*/ 21553 w 21600"/>
                <a:gd name="T3" fmla="*/ 18903 h 18903"/>
                <a:gd name="T4" fmla="*/ 0 w 21600"/>
                <a:gd name="T5" fmla="*/ 17484 h 18903"/>
              </a:gdLst>
              <a:ahLst/>
              <a:cxnLst>
                <a:cxn ang="0">
                  <a:pos x="T0" y="T1"/>
                </a:cxn>
                <a:cxn ang="0">
                  <a:pos x="T2" y="T3"/>
                </a:cxn>
                <a:cxn ang="0">
                  <a:pos x="T4" y="T5"/>
                </a:cxn>
              </a:cxnLst>
              <a:rect l="0" t="0" r="r" b="b"/>
              <a:pathLst>
                <a:path w="21600" h="18903" fill="none" extrusionOk="0">
                  <a:moveTo>
                    <a:pt x="12683" y="-1"/>
                  </a:moveTo>
                  <a:cubicBezTo>
                    <a:pt x="18284" y="4063"/>
                    <a:pt x="21600" y="10564"/>
                    <a:pt x="21600" y="17484"/>
                  </a:cubicBezTo>
                  <a:cubicBezTo>
                    <a:pt x="21600" y="17957"/>
                    <a:pt x="21584" y="18430"/>
                    <a:pt x="21553" y="18903"/>
                  </a:cubicBezTo>
                </a:path>
                <a:path w="21600" h="18903" stroke="0" extrusionOk="0">
                  <a:moveTo>
                    <a:pt x="12683" y="-1"/>
                  </a:moveTo>
                  <a:cubicBezTo>
                    <a:pt x="18284" y="4063"/>
                    <a:pt x="21600" y="10564"/>
                    <a:pt x="21600" y="17484"/>
                  </a:cubicBezTo>
                  <a:cubicBezTo>
                    <a:pt x="21600" y="17957"/>
                    <a:pt x="21584" y="18430"/>
                    <a:pt x="21553" y="18903"/>
                  </a:cubicBezTo>
                  <a:lnTo>
                    <a:pt x="0" y="17484"/>
                  </a:lnTo>
                  <a:close/>
                </a:path>
              </a:pathLst>
            </a:custGeom>
            <a:noFill/>
            <a:ln w="9525">
              <a:solidFill>
                <a:schemeClr val="tx1"/>
              </a:solidFill>
              <a:round/>
              <a:headEnd/>
              <a:tailEnd/>
            </a:ln>
            <a:effectLst/>
            <a:extLst>
              <a:ext uri="{909E8E84-426E-40DD-AFC4-6F175D3DCCD1}">
                <a14:hiddenFill xmlns:a14="http://schemas.microsoft.com/office/drawing/2010/main">
                  <a:solidFill>
                    <a:srgbClr val="0000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63" name="Arc 27"/>
            <p:cNvSpPr>
              <a:spLocks/>
            </p:cNvSpPr>
            <p:nvPr/>
          </p:nvSpPr>
          <p:spPr bwMode="auto">
            <a:xfrm rot="-335992" flipH="1" flipV="1">
              <a:off x="1579" y="3513"/>
              <a:ext cx="339" cy="227"/>
            </a:xfrm>
            <a:custGeom>
              <a:avLst/>
              <a:gdLst>
                <a:gd name="G0" fmla="+- 0 0 0"/>
                <a:gd name="G1" fmla="+- 16393 0 0"/>
                <a:gd name="G2" fmla="+- 21600 0 0"/>
                <a:gd name="T0" fmla="*/ 14065 w 21600"/>
                <a:gd name="T1" fmla="*/ 0 h 23062"/>
                <a:gd name="T2" fmla="*/ 20545 w 21600"/>
                <a:gd name="T3" fmla="*/ 23062 h 23062"/>
                <a:gd name="T4" fmla="*/ 0 w 21600"/>
                <a:gd name="T5" fmla="*/ 16393 h 23062"/>
              </a:gdLst>
              <a:ahLst/>
              <a:cxnLst>
                <a:cxn ang="0">
                  <a:pos x="T0" y="T1"/>
                </a:cxn>
                <a:cxn ang="0">
                  <a:pos x="T2" y="T3"/>
                </a:cxn>
                <a:cxn ang="0">
                  <a:pos x="T4" y="T5"/>
                </a:cxn>
              </a:cxnLst>
              <a:rect l="0" t="0" r="r" b="b"/>
              <a:pathLst>
                <a:path w="21600" h="23062" fill="none" extrusionOk="0">
                  <a:moveTo>
                    <a:pt x="14065" y="-1"/>
                  </a:moveTo>
                  <a:cubicBezTo>
                    <a:pt x="18847" y="4103"/>
                    <a:pt x="21600" y="10091"/>
                    <a:pt x="21600" y="16393"/>
                  </a:cubicBezTo>
                  <a:cubicBezTo>
                    <a:pt x="21600" y="18657"/>
                    <a:pt x="21243" y="20908"/>
                    <a:pt x="20544" y="23061"/>
                  </a:cubicBezTo>
                </a:path>
                <a:path w="21600" h="23062" stroke="0" extrusionOk="0">
                  <a:moveTo>
                    <a:pt x="14065" y="-1"/>
                  </a:moveTo>
                  <a:cubicBezTo>
                    <a:pt x="18847" y="4103"/>
                    <a:pt x="21600" y="10091"/>
                    <a:pt x="21600" y="16393"/>
                  </a:cubicBezTo>
                  <a:cubicBezTo>
                    <a:pt x="21600" y="18657"/>
                    <a:pt x="21243" y="20908"/>
                    <a:pt x="20544" y="23061"/>
                  </a:cubicBezTo>
                  <a:lnTo>
                    <a:pt x="0" y="16393"/>
                  </a:lnTo>
                  <a:close/>
                </a:path>
              </a:pathLst>
            </a:custGeom>
            <a:noFill/>
            <a:ln w="9525">
              <a:solidFill>
                <a:schemeClr val="tx1"/>
              </a:solidFill>
              <a:round/>
              <a:headEnd/>
              <a:tailEnd/>
            </a:ln>
            <a:effectLst/>
            <a:extLst>
              <a:ext uri="{909E8E84-426E-40DD-AFC4-6F175D3DCCD1}">
                <a14:hiddenFill xmlns:a14="http://schemas.microsoft.com/office/drawing/2010/main">
                  <a:solidFill>
                    <a:srgbClr val="0000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64" name="PubPieSlice"/>
            <p:cNvSpPr>
              <a:spLocks noEditPoints="1" noChangeArrowheads="1"/>
            </p:cNvSpPr>
            <p:nvPr/>
          </p:nvSpPr>
          <p:spPr bwMode="auto">
            <a:xfrm>
              <a:off x="1639" y="3514"/>
              <a:ext cx="240" cy="240"/>
            </a:xfrm>
            <a:custGeom>
              <a:avLst/>
              <a:gdLst>
                <a:gd name="G0" fmla="+- 0 0 0"/>
                <a:gd name="G1" fmla="sin 10800 17694720"/>
                <a:gd name="G2" fmla="cos 10800 17694720"/>
                <a:gd name="G3" fmla="sin 10800 169678"/>
                <a:gd name="G4" fmla="cos 10800 169678"/>
                <a:gd name="G5" fmla="+- G1 10800 0"/>
                <a:gd name="G6" fmla="+- G2 10800 0"/>
                <a:gd name="G7" fmla="+- G3 10800 0"/>
                <a:gd name="G8" fmla="+- G4 10800 0"/>
                <a:gd name="G9" fmla="+- 10800 0 0"/>
                <a:gd name="T0" fmla="*/ 10799 w 21600"/>
                <a:gd name="T1" fmla="*/ 0 h 21600"/>
                <a:gd name="T2" fmla="*/ 10800 w 21600"/>
                <a:gd name="T3" fmla="*/ 10800 h 21600"/>
                <a:gd name="T4" fmla="*/ 21588 w 21600"/>
                <a:gd name="T5" fmla="*/ 11287 h 21600"/>
                <a:gd name="T6" fmla="*/ 3163 w 21600"/>
                <a:gd name="T7" fmla="*/ 3163 h 21600"/>
                <a:gd name="T8" fmla="*/ 18437 w 21600"/>
                <a:gd name="T9" fmla="*/ 18437 h 21600"/>
              </a:gdLst>
              <a:ahLst/>
              <a:cxnLst>
                <a:cxn ang="0">
                  <a:pos x="T0" y="T1"/>
                </a:cxn>
                <a:cxn ang="0">
                  <a:pos x="T2" y="T3"/>
                </a:cxn>
                <a:cxn ang="0">
                  <a:pos x="T4" y="T5"/>
                </a:cxn>
              </a:cxnLst>
              <a:rect l="T6" t="T7" r="T8" b="T9"/>
              <a:pathLst>
                <a:path w="21600" h="21600">
                  <a:moveTo>
                    <a:pt x="10799" y="0"/>
                  </a:moveTo>
                  <a:cubicBezTo>
                    <a:pt x="4834" y="0"/>
                    <a:pt x="0" y="4835"/>
                    <a:pt x="0" y="10799"/>
                  </a:cubicBezTo>
                  <a:cubicBezTo>
                    <a:pt x="0" y="16764"/>
                    <a:pt x="4835" y="21600"/>
                    <a:pt x="10800" y="21600"/>
                  </a:cubicBezTo>
                  <a:cubicBezTo>
                    <a:pt x="16575" y="21600"/>
                    <a:pt x="21328" y="17056"/>
                    <a:pt x="21589" y="11287"/>
                  </a:cubicBezTo>
                  <a:lnTo>
                    <a:pt x="10800" y="10800"/>
                  </a:lnTo>
                  <a:close/>
                </a:path>
              </a:pathLst>
            </a:custGeom>
            <a:solidFill>
              <a:srgbClr val="FFFFCC"/>
            </a:solidFill>
            <a:ln w="9525">
              <a:solidFill>
                <a:srgbClr val="000000"/>
              </a:solidFill>
              <a:miter lim="800000"/>
              <a:headEnd/>
              <a:tailEnd/>
            </a:ln>
            <a:effectLst>
              <a:outerShdw dist="17961" dir="2700000" algn="ctr" rotWithShape="0">
                <a:srgbClr val="808080"/>
              </a:outerShdw>
            </a:effectLst>
          </p:spPr>
          <p:txBody>
            <a:bodyPr/>
            <a:lstStyle/>
            <a:p>
              <a:endParaRPr lang="en-US"/>
            </a:p>
          </p:txBody>
        </p:sp>
      </p:grpSp>
      <p:sp>
        <p:nvSpPr>
          <p:cNvPr id="321565" name="Rectangle 29"/>
          <p:cNvSpPr>
            <a:spLocks noChangeArrowheads="1"/>
          </p:cNvSpPr>
          <p:nvPr/>
        </p:nvSpPr>
        <p:spPr bwMode="auto">
          <a:xfrm>
            <a:off x="7239000" y="4068763"/>
            <a:ext cx="1711325" cy="822325"/>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eaLnBrk="0" hangingPunct="0"/>
            <a:r>
              <a:rPr lang="en-US" altLang="en-US">
                <a:latin typeface="Times New Roman" pitchFamily="18" charset="0"/>
              </a:rPr>
              <a:t>hospitals or institutions</a:t>
            </a:r>
          </a:p>
        </p:txBody>
      </p:sp>
      <p:sp>
        <p:nvSpPr>
          <p:cNvPr id="321566" name="Rectangle 30"/>
          <p:cNvSpPr>
            <a:spLocks noChangeArrowheads="1"/>
          </p:cNvSpPr>
          <p:nvPr/>
        </p:nvSpPr>
        <p:spPr bwMode="auto">
          <a:xfrm>
            <a:off x="5791200" y="4038600"/>
            <a:ext cx="1108075" cy="822325"/>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eaLnBrk="0" hangingPunct="0"/>
            <a:r>
              <a:rPr lang="en-US" altLang="en-US">
                <a:latin typeface="Times New Roman" pitchFamily="18" charset="0"/>
              </a:rPr>
              <a:t>child’s home</a:t>
            </a:r>
          </a:p>
        </p:txBody>
      </p:sp>
      <p:sp>
        <p:nvSpPr>
          <p:cNvPr id="321567" name="Rectangle 31"/>
          <p:cNvSpPr>
            <a:spLocks noChangeArrowheads="1"/>
          </p:cNvSpPr>
          <p:nvPr/>
        </p:nvSpPr>
        <p:spPr bwMode="auto">
          <a:xfrm>
            <a:off x="4149725" y="4068763"/>
            <a:ext cx="1184275" cy="822325"/>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eaLnBrk="0" hangingPunct="0"/>
            <a:r>
              <a:rPr lang="en-US" altLang="en-US">
                <a:latin typeface="Times New Roman" pitchFamily="18" charset="0"/>
              </a:rPr>
              <a:t>special schools</a:t>
            </a:r>
          </a:p>
        </p:txBody>
      </p:sp>
      <p:sp>
        <p:nvSpPr>
          <p:cNvPr id="321568" name="Rectangle 32"/>
          <p:cNvSpPr>
            <a:spLocks noChangeArrowheads="1"/>
          </p:cNvSpPr>
          <p:nvPr/>
        </p:nvSpPr>
        <p:spPr bwMode="auto">
          <a:xfrm>
            <a:off x="2209800" y="4038600"/>
            <a:ext cx="1184275" cy="822325"/>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eaLnBrk="0" hangingPunct="0"/>
            <a:r>
              <a:rPr lang="en-US" altLang="en-US">
                <a:latin typeface="Times New Roman" pitchFamily="18" charset="0"/>
              </a:rPr>
              <a:t>special classes</a:t>
            </a:r>
          </a:p>
        </p:txBody>
      </p:sp>
      <p:sp>
        <p:nvSpPr>
          <p:cNvPr id="321569" name="Rectangle 33"/>
          <p:cNvSpPr>
            <a:spLocks noChangeArrowheads="1"/>
          </p:cNvSpPr>
          <p:nvPr/>
        </p:nvSpPr>
        <p:spPr bwMode="auto">
          <a:xfrm>
            <a:off x="481013" y="509588"/>
            <a:ext cx="8201025" cy="641350"/>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3600" b="1">
                <a:effectLst>
                  <a:outerShdw blurRad="38100" dist="38100" dir="2700000" algn="tl">
                    <a:srgbClr val="C0C0C0"/>
                  </a:outerShdw>
                </a:effectLst>
                <a:latin typeface="Trebuchet MS" pitchFamily="34" charset="0"/>
              </a:rPr>
              <a:t>Continuum of Alternative Placements</a:t>
            </a:r>
          </a:p>
        </p:txBody>
      </p:sp>
      <p:sp>
        <p:nvSpPr>
          <p:cNvPr id="321571" name="Rectangle 35"/>
          <p:cNvSpPr>
            <a:spLocks noChangeArrowheads="1"/>
          </p:cNvSpPr>
          <p:nvPr/>
        </p:nvSpPr>
        <p:spPr bwMode="auto">
          <a:xfrm>
            <a:off x="3962400" y="5867400"/>
            <a:ext cx="1600200" cy="457200"/>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i="1">
                <a:latin typeface="Times New Roman" pitchFamily="18" charset="0"/>
              </a:rPr>
              <a:t>Restrictive</a:t>
            </a:r>
          </a:p>
        </p:txBody>
      </p:sp>
    </p:spTree>
    <p:extLst>
      <p:ext uri="{BB962C8B-B14F-4D97-AF65-F5344CB8AC3E}">
        <p14:creationId xmlns:p14="http://schemas.microsoft.com/office/powerpoint/2010/main" val="148256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321542">
                                            <p:txEl>
                                              <p:pRg st="0" end="0"/>
                                            </p:txEl>
                                          </p:spTgt>
                                        </p:tgtEl>
                                        <p:attrNameLst>
                                          <p:attrName>style.visibility</p:attrName>
                                        </p:attrNameLst>
                                      </p:cBhvr>
                                      <p:to>
                                        <p:strVal val="visible"/>
                                      </p:to>
                                    </p:set>
                                    <p:anim calcmode="lin" valueType="num">
                                      <p:cBhvr additive="base">
                                        <p:cTn id="7" dur="1000" fill="hold"/>
                                        <p:tgtEl>
                                          <p:spTgt spid="321542">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21542">
                                            <p:txEl>
                                              <p:pRg st="0" end="0"/>
                                            </p:txEl>
                                          </p:spTgt>
                                        </p:tgtEl>
                                        <p:attrNameLst>
                                          <p:attrName>ppt_y</p:attrName>
                                        </p:attrNameLst>
                                      </p:cBhvr>
                                      <p:tavLst>
                                        <p:tav tm="0">
                                          <p:val>
                                            <p:strVal val="#ppt_y"/>
                                          </p:val>
                                        </p:tav>
                                        <p:tav tm="100000">
                                          <p:val>
                                            <p:strVal val="#ppt_y"/>
                                          </p:val>
                                        </p:tav>
                                      </p:tavLst>
                                    </p:anim>
                                  </p:childTnLst>
                                </p:cTn>
                              </p:par>
                              <p:par>
                                <p:cTn id="9" presetID="26" presetClass="entr" presetSubtype="0" fill="hold" nodeType="withEffect">
                                  <p:stCondLst>
                                    <p:cond delay="0"/>
                                  </p:stCondLst>
                                  <p:childTnLst>
                                    <p:set>
                                      <p:cBhvr>
                                        <p:cTn id="10" dur="1" fill="hold">
                                          <p:stCondLst>
                                            <p:cond delay="0"/>
                                          </p:stCondLst>
                                        </p:cTn>
                                        <p:tgtEl>
                                          <p:spTgt spid="321545"/>
                                        </p:tgtEl>
                                        <p:attrNameLst>
                                          <p:attrName>style.visibility</p:attrName>
                                        </p:attrNameLst>
                                      </p:cBhvr>
                                      <p:to>
                                        <p:strVal val="visible"/>
                                      </p:to>
                                    </p:set>
                                    <p:animEffect transition="in" filter="wipe(down)">
                                      <p:cBhvr>
                                        <p:cTn id="11" dur="580">
                                          <p:stCondLst>
                                            <p:cond delay="0"/>
                                          </p:stCondLst>
                                        </p:cTn>
                                        <p:tgtEl>
                                          <p:spTgt spid="321545"/>
                                        </p:tgtEl>
                                      </p:cBhvr>
                                    </p:animEffect>
                                    <p:anim calcmode="lin" valueType="num">
                                      <p:cBhvr>
                                        <p:cTn id="12" dur="1822" tmFilter="0,0; 0.14,0.36; 0.43,0.73; 0.71,0.91; 1.0,1.0">
                                          <p:stCondLst>
                                            <p:cond delay="0"/>
                                          </p:stCondLst>
                                        </p:cTn>
                                        <p:tgtEl>
                                          <p:spTgt spid="321545"/>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321545"/>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321545"/>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321545"/>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321545"/>
                                        </p:tgtEl>
                                        <p:attrNameLst>
                                          <p:attrName>ppt_y</p:attrName>
                                        </p:attrNameLst>
                                      </p:cBhvr>
                                      <p:tavLst>
                                        <p:tav tm="0" fmla="#ppt_y-sin(pi*$)/81">
                                          <p:val>
                                            <p:fltVal val="0"/>
                                          </p:val>
                                        </p:tav>
                                        <p:tav tm="100000">
                                          <p:val>
                                            <p:fltVal val="1"/>
                                          </p:val>
                                        </p:tav>
                                      </p:tavLst>
                                    </p:anim>
                                    <p:animScale>
                                      <p:cBhvr>
                                        <p:cTn id="17" dur="26">
                                          <p:stCondLst>
                                            <p:cond delay="650"/>
                                          </p:stCondLst>
                                        </p:cTn>
                                        <p:tgtEl>
                                          <p:spTgt spid="321545"/>
                                        </p:tgtEl>
                                      </p:cBhvr>
                                      <p:to x="100000" y="60000"/>
                                    </p:animScale>
                                    <p:animScale>
                                      <p:cBhvr>
                                        <p:cTn id="18" dur="166" decel="50000">
                                          <p:stCondLst>
                                            <p:cond delay="676"/>
                                          </p:stCondLst>
                                        </p:cTn>
                                        <p:tgtEl>
                                          <p:spTgt spid="321545"/>
                                        </p:tgtEl>
                                      </p:cBhvr>
                                      <p:to x="100000" y="100000"/>
                                    </p:animScale>
                                    <p:animScale>
                                      <p:cBhvr>
                                        <p:cTn id="19" dur="26">
                                          <p:stCondLst>
                                            <p:cond delay="1312"/>
                                          </p:stCondLst>
                                        </p:cTn>
                                        <p:tgtEl>
                                          <p:spTgt spid="321545"/>
                                        </p:tgtEl>
                                      </p:cBhvr>
                                      <p:to x="100000" y="80000"/>
                                    </p:animScale>
                                    <p:animScale>
                                      <p:cBhvr>
                                        <p:cTn id="20" dur="166" decel="50000">
                                          <p:stCondLst>
                                            <p:cond delay="1338"/>
                                          </p:stCondLst>
                                        </p:cTn>
                                        <p:tgtEl>
                                          <p:spTgt spid="321545"/>
                                        </p:tgtEl>
                                      </p:cBhvr>
                                      <p:to x="100000" y="100000"/>
                                    </p:animScale>
                                    <p:animScale>
                                      <p:cBhvr>
                                        <p:cTn id="21" dur="26">
                                          <p:stCondLst>
                                            <p:cond delay="1642"/>
                                          </p:stCondLst>
                                        </p:cTn>
                                        <p:tgtEl>
                                          <p:spTgt spid="321545"/>
                                        </p:tgtEl>
                                      </p:cBhvr>
                                      <p:to x="100000" y="90000"/>
                                    </p:animScale>
                                    <p:animScale>
                                      <p:cBhvr>
                                        <p:cTn id="22" dur="166" decel="50000">
                                          <p:stCondLst>
                                            <p:cond delay="1668"/>
                                          </p:stCondLst>
                                        </p:cTn>
                                        <p:tgtEl>
                                          <p:spTgt spid="321545"/>
                                        </p:tgtEl>
                                      </p:cBhvr>
                                      <p:to x="100000" y="100000"/>
                                    </p:animScale>
                                    <p:animScale>
                                      <p:cBhvr>
                                        <p:cTn id="23" dur="26">
                                          <p:stCondLst>
                                            <p:cond delay="1808"/>
                                          </p:stCondLst>
                                        </p:cTn>
                                        <p:tgtEl>
                                          <p:spTgt spid="321545"/>
                                        </p:tgtEl>
                                      </p:cBhvr>
                                      <p:to x="100000" y="95000"/>
                                    </p:animScale>
                                    <p:animScale>
                                      <p:cBhvr>
                                        <p:cTn id="24" dur="166" decel="50000">
                                          <p:stCondLst>
                                            <p:cond delay="1834"/>
                                          </p:stCondLst>
                                        </p:cTn>
                                        <p:tgtEl>
                                          <p:spTgt spid="321545"/>
                                        </p:tgtEl>
                                      </p:cBhvr>
                                      <p:to x="100000" y="100000"/>
                                    </p:animScale>
                                  </p:childTnLst>
                                </p:cTn>
                              </p:par>
                            </p:childTnLst>
                          </p:cTn>
                        </p:par>
                        <p:par>
                          <p:cTn id="25" fill="hold" nodeType="afterGroup">
                            <p:stCondLst>
                              <p:cond delay="2000"/>
                            </p:stCondLst>
                            <p:childTnLst>
                              <p:par>
                                <p:cTn id="26" presetID="2" presetClass="entr" presetSubtype="8" fill="hold" nodeType="afterEffect">
                                  <p:stCondLst>
                                    <p:cond delay="0"/>
                                  </p:stCondLst>
                                  <p:childTnLst>
                                    <p:set>
                                      <p:cBhvr>
                                        <p:cTn id="27" dur="1" fill="hold">
                                          <p:stCondLst>
                                            <p:cond delay="0"/>
                                          </p:stCondLst>
                                        </p:cTn>
                                        <p:tgtEl>
                                          <p:spTgt spid="321568">
                                            <p:txEl>
                                              <p:pRg st="0" end="0"/>
                                            </p:txEl>
                                          </p:spTgt>
                                        </p:tgtEl>
                                        <p:attrNameLst>
                                          <p:attrName>style.visibility</p:attrName>
                                        </p:attrNameLst>
                                      </p:cBhvr>
                                      <p:to>
                                        <p:strVal val="visible"/>
                                      </p:to>
                                    </p:set>
                                    <p:anim calcmode="lin" valueType="num">
                                      <p:cBhvr additive="base">
                                        <p:cTn id="28" dur="1000" fill="hold"/>
                                        <p:tgtEl>
                                          <p:spTgt spid="321568">
                                            <p:txEl>
                                              <p:pRg st="0" end="0"/>
                                            </p:txEl>
                                          </p:spTgt>
                                        </p:tgtEl>
                                        <p:attrNameLst>
                                          <p:attrName>ppt_x</p:attrName>
                                        </p:attrNameLst>
                                      </p:cBhvr>
                                      <p:tavLst>
                                        <p:tav tm="0">
                                          <p:val>
                                            <p:strVal val="0-#ppt_w/2"/>
                                          </p:val>
                                        </p:tav>
                                        <p:tav tm="100000">
                                          <p:val>
                                            <p:strVal val="#ppt_x"/>
                                          </p:val>
                                        </p:tav>
                                      </p:tavLst>
                                    </p:anim>
                                    <p:anim calcmode="lin" valueType="num">
                                      <p:cBhvr additive="base">
                                        <p:cTn id="29" dur="1000" fill="hold"/>
                                        <p:tgtEl>
                                          <p:spTgt spid="321568">
                                            <p:txEl>
                                              <p:pRg st="0" end="0"/>
                                            </p:txEl>
                                          </p:spTgt>
                                        </p:tgtEl>
                                        <p:attrNameLst>
                                          <p:attrName>ppt_y</p:attrName>
                                        </p:attrNameLst>
                                      </p:cBhvr>
                                      <p:tavLst>
                                        <p:tav tm="0">
                                          <p:val>
                                            <p:strVal val="#ppt_y"/>
                                          </p:val>
                                        </p:tav>
                                        <p:tav tm="100000">
                                          <p:val>
                                            <p:strVal val="#ppt_y"/>
                                          </p:val>
                                        </p:tav>
                                      </p:tavLst>
                                    </p:anim>
                                  </p:childTnLst>
                                </p:cTn>
                              </p:par>
                              <p:par>
                                <p:cTn id="30" presetID="26" presetClass="entr" presetSubtype="0" fill="hold" nodeType="withEffect">
                                  <p:stCondLst>
                                    <p:cond delay="0"/>
                                  </p:stCondLst>
                                  <p:childTnLst>
                                    <p:set>
                                      <p:cBhvr>
                                        <p:cTn id="31" dur="1" fill="hold">
                                          <p:stCondLst>
                                            <p:cond delay="0"/>
                                          </p:stCondLst>
                                        </p:cTn>
                                        <p:tgtEl>
                                          <p:spTgt spid="321549"/>
                                        </p:tgtEl>
                                        <p:attrNameLst>
                                          <p:attrName>style.visibility</p:attrName>
                                        </p:attrNameLst>
                                      </p:cBhvr>
                                      <p:to>
                                        <p:strVal val="visible"/>
                                      </p:to>
                                    </p:set>
                                    <p:animEffect transition="in" filter="wipe(down)">
                                      <p:cBhvr>
                                        <p:cTn id="32" dur="580">
                                          <p:stCondLst>
                                            <p:cond delay="0"/>
                                          </p:stCondLst>
                                        </p:cTn>
                                        <p:tgtEl>
                                          <p:spTgt spid="321549"/>
                                        </p:tgtEl>
                                      </p:cBhvr>
                                    </p:animEffect>
                                    <p:anim calcmode="lin" valueType="num">
                                      <p:cBhvr>
                                        <p:cTn id="33" dur="1822" tmFilter="0,0; 0.14,0.36; 0.43,0.73; 0.71,0.91; 1.0,1.0">
                                          <p:stCondLst>
                                            <p:cond delay="0"/>
                                          </p:stCondLst>
                                        </p:cTn>
                                        <p:tgtEl>
                                          <p:spTgt spid="321549"/>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321549"/>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321549"/>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321549"/>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321549"/>
                                        </p:tgtEl>
                                        <p:attrNameLst>
                                          <p:attrName>ppt_y</p:attrName>
                                        </p:attrNameLst>
                                      </p:cBhvr>
                                      <p:tavLst>
                                        <p:tav tm="0" fmla="#ppt_y-sin(pi*$)/81">
                                          <p:val>
                                            <p:fltVal val="0"/>
                                          </p:val>
                                        </p:tav>
                                        <p:tav tm="100000">
                                          <p:val>
                                            <p:fltVal val="1"/>
                                          </p:val>
                                        </p:tav>
                                      </p:tavLst>
                                    </p:anim>
                                    <p:animScale>
                                      <p:cBhvr>
                                        <p:cTn id="38" dur="26">
                                          <p:stCondLst>
                                            <p:cond delay="650"/>
                                          </p:stCondLst>
                                        </p:cTn>
                                        <p:tgtEl>
                                          <p:spTgt spid="321549"/>
                                        </p:tgtEl>
                                      </p:cBhvr>
                                      <p:to x="100000" y="60000"/>
                                    </p:animScale>
                                    <p:animScale>
                                      <p:cBhvr>
                                        <p:cTn id="39" dur="166" decel="50000">
                                          <p:stCondLst>
                                            <p:cond delay="676"/>
                                          </p:stCondLst>
                                        </p:cTn>
                                        <p:tgtEl>
                                          <p:spTgt spid="321549"/>
                                        </p:tgtEl>
                                      </p:cBhvr>
                                      <p:to x="100000" y="100000"/>
                                    </p:animScale>
                                    <p:animScale>
                                      <p:cBhvr>
                                        <p:cTn id="40" dur="26">
                                          <p:stCondLst>
                                            <p:cond delay="1312"/>
                                          </p:stCondLst>
                                        </p:cTn>
                                        <p:tgtEl>
                                          <p:spTgt spid="321549"/>
                                        </p:tgtEl>
                                      </p:cBhvr>
                                      <p:to x="100000" y="80000"/>
                                    </p:animScale>
                                    <p:animScale>
                                      <p:cBhvr>
                                        <p:cTn id="41" dur="166" decel="50000">
                                          <p:stCondLst>
                                            <p:cond delay="1338"/>
                                          </p:stCondLst>
                                        </p:cTn>
                                        <p:tgtEl>
                                          <p:spTgt spid="321549"/>
                                        </p:tgtEl>
                                      </p:cBhvr>
                                      <p:to x="100000" y="100000"/>
                                    </p:animScale>
                                    <p:animScale>
                                      <p:cBhvr>
                                        <p:cTn id="42" dur="26">
                                          <p:stCondLst>
                                            <p:cond delay="1642"/>
                                          </p:stCondLst>
                                        </p:cTn>
                                        <p:tgtEl>
                                          <p:spTgt spid="321549"/>
                                        </p:tgtEl>
                                      </p:cBhvr>
                                      <p:to x="100000" y="90000"/>
                                    </p:animScale>
                                    <p:animScale>
                                      <p:cBhvr>
                                        <p:cTn id="43" dur="166" decel="50000">
                                          <p:stCondLst>
                                            <p:cond delay="1668"/>
                                          </p:stCondLst>
                                        </p:cTn>
                                        <p:tgtEl>
                                          <p:spTgt spid="321549"/>
                                        </p:tgtEl>
                                      </p:cBhvr>
                                      <p:to x="100000" y="100000"/>
                                    </p:animScale>
                                    <p:animScale>
                                      <p:cBhvr>
                                        <p:cTn id="44" dur="26">
                                          <p:stCondLst>
                                            <p:cond delay="1808"/>
                                          </p:stCondLst>
                                        </p:cTn>
                                        <p:tgtEl>
                                          <p:spTgt spid="321549"/>
                                        </p:tgtEl>
                                      </p:cBhvr>
                                      <p:to x="100000" y="95000"/>
                                    </p:animScale>
                                    <p:animScale>
                                      <p:cBhvr>
                                        <p:cTn id="45" dur="166" decel="50000">
                                          <p:stCondLst>
                                            <p:cond delay="1834"/>
                                          </p:stCondLst>
                                        </p:cTn>
                                        <p:tgtEl>
                                          <p:spTgt spid="321549"/>
                                        </p:tgtEl>
                                      </p:cBhvr>
                                      <p:to x="100000" y="100000"/>
                                    </p:animScale>
                                  </p:childTnLst>
                                </p:cTn>
                              </p:par>
                            </p:childTnLst>
                          </p:cTn>
                        </p:par>
                        <p:par>
                          <p:cTn id="46" fill="hold" nodeType="afterGroup">
                            <p:stCondLst>
                              <p:cond delay="4000"/>
                            </p:stCondLst>
                            <p:childTnLst>
                              <p:par>
                                <p:cTn id="47" presetID="2" presetClass="entr" presetSubtype="8" fill="hold" nodeType="afterEffect">
                                  <p:stCondLst>
                                    <p:cond delay="0"/>
                                  </p:stCondLst>
                                  <p:childTnLst>
                                    <p:set>
                                      <p:cBhvr>
                                        <p:cTn id="48" dur="1" fill="hold">
                                          <p:stCondLst>
                                            <p:cond delay="0"/>
                                          </p:stCondLst>
                                        </p:cTn>
                                        <p:tgtEl>
                                          <p:spTgt spid="321567">
                                            <p:txEl>
                                              <p:pRg st="0" end="0"/>
                                            </p:txEl>
                                          </p:spTgt>
                                        </p:tgtEl>
                                        <p:attrNameLst>
                                          <p:attrName>style.visibility</p:attrName>
                                        </p:attrNameLst>
                                      </p:cBhvr>
                                      <p:to>
                                        <p:strVal val="visible"/>
                                      </p:to>
                                    </p:set>
                                    <p:anim calcmode="lin" valueType="num">
                                      <p:cBhvr additive="base">
                                        <p:cTn id="49" dur="1000" fill="hold"/>
                                        <p:tgtEl>
                                          <p:spTgt spid="321567">
                                            <p:txEl>
                                              <p:pRg st="0" end="0"/>
                                            </p:txEl>
                                          </p:spTgt>
                                        </p:tgtEl>
                                        <p:attrNameLst>
                                          <p:attrName>ppt_x</p:attrName>
                                        </p:attrNameLst>
                                      </p:cBhvr>
                                      <p:tavLst>
                                        <p:tav tm="0">
                                          <p:val>
                                            <p:strVal val="0-#ppt_w/2"/>
                                          </p:val>
                                        </p:tav>
                                        <p:tav tm="100000">
                                          <p:val>
                                            <p:strVal val="#ppt_x"/>
                                          </p:val>
                                        </p:tav>
                                      </p:tavLst>
                                    </p:anim>
                                    <p:anim calcmode="lin" valueType="num">
                                      <p:cBhvr additive="base">
                                        <p:cTn id="50" dur="1000" fill="hold"/>
                                        <p:tgtEl>
                                          <p:spTgt spid="321567">
                                            <p:txEl>
                                              <p:pRg st="0" end="0"/>
                                            </p:txEl>
                                          </p:spTgt>
                                        </p:tgtEl>
                                        <p:attrNameLst>
                                          <p:attrName>ppt_y</p:attrName>
                                        </p:attrNameLst>
                                      </p:cBhvr>
                                      <p:tavLst>
                                        <p:tav tm="0">
                                          <p:val>
                                            <p:strVal val="#ppt_y"/>
                                          </p:val>
                                        </p:tav>
                                        <p:tav tm="100000">
                                          <p:val>
                                            <p:strVal val="#ppt_y"/>
                                          </p:val>
                                        </p:tav>
                                      </p:tavLst>
                                    </p:anim>
                                  </p:childTnLst>
                                </p:cTn>
                              </p:par>
                              <p:par>
                                <p:cTn id="51" presetID="26" presetClass="entr" presetSubtype="0" fill="hold" nodeType="withEffect">
                                  <p:stCondLst>
                                    <p:cond delay="0"/>
                                  </p:stCondLst>
                                  <p:childTnLst>
                                    <p:set>
                                      <p:cBhvr>
                                        <p:cTn id="52" dur="1" fill="hold">
                                          <p:stCondLst>
                                            <p:cond delay="0"/>
                                          </p:stCondLst>
                                        </p:cTn>
                                        <p:tgtEl>
                                          <p:spTgt spid="321553"/>
                                        </p:tgtEl>
                                        <p:attrNameLst>
                                          <p:attrName>style.visibility</p:attrName>
                                        </p:attrNameLst>
                                      </p:cBhvr>
                                      <p:to>
                                        <p:strVal val="visible"/>
                                      </p:to>
                                    </p:set>
                                    <p:animEffect transition="in" filter="wipe(down)">
                                      <p:cBhvr>
                                        <p:cTn id="53" dur="580">
                                          <p:stCondLst>
                                            <p:cond delay="0"/>
                                          </p:stCondLst>
                                        </p:cTn>
                                        <p:tgtEl>
                                          <p:spTgt spid="321553"/>
                                        </p:tgtEl>
                                      </p:cBhvr>
                                    </p:animEffect>
                                    <p:anim calcmode="lin" valueType="num">
                                      <p:cBhvr>
                                        <p:cTn id="54" dur="1822" tmFilter="0,0; 0.14,0.36; 0.43,0.73; 0.71,0.91; 1.0,1.0">
                                          <p:stCondLst>
                                            <p:cond delay="0"/>
                                          </p:stCondLst>
                                        </p:cTn>
                                        <p:tgtEl>
                                          <p:spTgt spid="321553"/>
                                        </p:tgtEl>
                                        <p:attrNameLst>
                                          <p:attrName>ppt_x</p:attrName>
                                        </p:attrNameLst>
                                      </p:cBhvr>
                                      <p:tavLst>
                                        <p:tav tm="0">
                                          <p:val>
                                            <p:strVal val="#ppt_x-0.25"/>
                                          </p:val>
                                        </p:tav>
                                        <p:tav tm="100000">
                                          <p:val>
                                            <p:strVal val="#ppt_x"/>
                                          </p:val>
                                        </p:tav>
                                      </p:tavLst>
                                    </p:anim>
                                    <p:anim calcmode="lin" valueType="num">
                                      <p:cBhvr>
                                        <p:cTn id="55" dur="664" tmFilter="0.0,0.0; 0.25,0.07; 0.50,0.2; 0.75,0.467; 1.0,1.0">
                                          <p:stCondLst>
                                            <p:cond delay="0"/>
                                          </p:stCondLst>
                                        </p:cTn>
                                        <p:tgtEl>
                                          <p:spTgt spid="321553"/>
                                        </p:tgtEl>
                                        <p:attrNameLst>
                                          <p:attrName>ppt_y</p:attrName>
                                        </p:attrNameLst>
                                      </p:cBhvr>
                                      <p:tavLst>
                                        <p:tav tm="0" fmla="#ppt_y-sin(pi*$)/3">
                                          <p:val>
                                            <p:fltVal val="0.5"/>
                                          </p:val>
                                        </p:tav>
                                        <p:tav tm="100000">
                                          <p:val>
                                            <p:fltVal val="1"/>
                                          </p:val>
                                        </p:tav>
                                      </p:tavLst>
                                    </p:anim>
                                    <p:anim calcmode="lin" valueType="num">
                                      <p:cBhvr>
                                        <p:cTn id="56" dur="664" tmFilter="0, 0; 0.125,0.2665; 0.25,0.4; 0.375,0.465; 0.5,0.5;  0.625,0.535; 0.75,0.6; 0.875,0.7335; 1,1">
                                          <p:stCondLst>
                                            <p:cond delay="664"/>
                                          </p:stCondLst>
                                        </p:cTn>
                                        <p:tgtEl>
                                          <p:spTgt spid="321553"/>
                                        </p:tgtEl>
                                        <p:attrNameLst>
                                          <p:attrName>ppt_y</p:attrName>
                                        </p:attrNameLst>
                                      </p:cBhvr>
                                      <p:tavLst>
                                        <p:tav tm="0" fmla="#ppt_y-sin(pi*$)/9">
                                          <p:val>
                                            <p:fltVal val="0"/>
                                          </p:val>
                                        </p:tav>
                                        <p:tav tm="100000">
                                          <p:val>
                                            <p:fltVal val="1"/>
                                          </p:val>
                                        </p:tav>
                                      </p:tavLst>
                                    </p:anim>
                                    <p:anim calcmode="lin" valueType="num">
                                      <p:cBhvr>
                                        <p:cTn id="57" dur="332" tmFilter="0, 0; 0.125,0.2665; 0.25,0.4; 0.375,0.465; 0.5,0.5;  0.625,0.535; 0.75,0.6; 0.875,0.7335; 1,1">
                                          <p:stCondLst>
                                            <p:cond delay="1324"/>
                                          </p:stCondLst>
                                        </p:cTn>
                                        <p:tgtEl>
                                          <p:spTgt spid="321553"/>
                                        </p:tgtEl>
                                        <p:attrNameLst>
                                          <p:attrName>ppt_y</p:attrName>
                                        </p:attrNameLst>
                                      </p:cBhvr>
                                      <p:tavLst>
                                        <p:tav tm="0" fmla="#ppt_y-sin(pi*$)/27">
                                          <p:val>
                                            <p:fltVal val="0"/>
                                          </p:val>
                                        </p:tav>
                                        <p:tav tm="100000">
                                          <p:val>
                                            <p:fltVal val="1"/>
                                          </p:val>
                                        </p:tav>
                                      </p:tavLst>
                                    </p:anim>
                                    <p:anim calcmode="lin" valueType="num">
                                      <p:cBhvr>
                                        <p:cTn id="58" dur="164" tmFilter="0, 0; 0.125,0.2665; 0.25,0.4; 0.375,0.465; 0.5,0.5;  0.625,0.535; 0.75,0.6; 0.875,0.7335; 1,1">
                                          <p:stCondLst>
                                            <p:cond delay="1656"/>
                                          </p:stCondLst>
                                        </p:cTn>
                                        <p:tgtEl>
                                          <p:spTgt spid="321553"/>
                                        </p:tgtEl>
                                        <p:attrNameLst>
                                          <p:attrName>ppt_y</p:attrName>
                                        </p:attrNameLst>
                                      </p:cBhvr>
                                      <p:tavLst>
                                        <p:tav tm="0" fmla="#ppt_y-sin(pi*$)/81">
                                          <p:val>
                                            <p:fltVal val="0"/>
                                          </p:val>
                                        </p:tav>
                                        <p:tav tm="100000">
                                          <p:val>
                                            <p:fltVal val="1"/>
                                          </p:val>
                                        </p:tav>
                                      </p:tavLst>
                                    </p:anim>
                                    <p:animScale>
                                      <p:cBhvr>
                                        <p:cTn id="59" dur="26">
                                          <p:stCondLst>
                                            <p:cond delay="650"/>
                                          </p:stCondLst>
                                        </p:cTn>
                                        <p:tgtEl>
                                          <p:spTgt spid="321553"/>
                                        </p:tgtEl>
                                      </p:cBhvr>
                                      <p:to x="100000" y="60000"/>
                                    </p:animScale>
                                    <p:animScale>
                                      <p:cBhvr>
                                        <p:cTn id="60" dur="166" decel="50000">
                                          <p:stCondLst>
                                            <p:cond delay="676"/>
                                          </p:stCondLst>
                                        </p:cTn>
                                        <p:tgtEl>
                                          <p:spTgt spid="321553"/>
                                        </p:tgtEl>
                                      </p:cBhvr>
                                      <p:to x="100000" y="100000"/>
                                    </p:animScale>
                                    <p:animScale>
                                      <p:cBhvr>
                                        <p:cTn id="61" dur="26">
                                          <p:stCondLst>
                                            <p:cond delay="1312"/>
                                          </p:stCondLst>
                                        </p:cTn>
                                        <p:tgtEl>
                                          <p:spTgt spid="321553"/>
                                        </p:tgtEl>
                                      </p:cBhvr>
                                      <p:to x="100000" y="80000"/>
                                    </p:animScale>
                                    <p:animScale>
                                      <p:cBhvr>
                                        <p:cTn id="62" dur="166" decel="50000">
                                          <p:stCondLst>
                                            <p:cond delay="1338"/>
                                          </p:stCondLst>
                                        </p:cTn>
                                        <p:tgtEl>
                                          <p:spTgt spid="321553"/>
                                        </p:tgtEl>
                                      </p:cBhvr>
                                      <p:to x="100000" y="100000"/>
                                    </p:animScale>
                                    <p:animScale>
                                      <p:cBhvr>
                                        <p:cTn id="63" dur="26">
                                          <p:stCondLst>
                                            <p:cond delay="1642"/>
                                          </p:stCondLst>
                                        </p:cTn>
                                        <p:tgtEl>
                                          <p:spTgt spid="321553"/>
                                        </p:tgtEl>
                                      </p:cBhvr>
                                      <p:to x="100000" y="90000"/>
                                    </p:animScale>
                                    <p:animScale>
                                      <p:cBhvr>
                                        <p:cTn id="64" dur="166" decel="50000">
                                          <p:stCondLst>
                                            <p:cond delay="1668"/>
                                          </p:stCondLst>
                                        </p:cTn>
                                        <p:tgtEl>
                                          <p:spTgt spid="321553"/>
                                        </p:tgtEl>
                                      </p:cBhvr>
                                      <p:to x="100000" y="100000"/>
                                    </p:animScale>
                                    <p:animScale>
                                      <p:cBhvr>
                                        <p:cTn id="65" dur="26">
                                          <p:stCondLst>
                                            <p:cond delay="1808"/>
                                          </p:stCondLst>
                                        </p:cTn>
                                        <p:tgtEl>
                                          <p:spTgt spid="321553"/>
                                        </p:tgtEl>
                                      </p:cBhvr>
                                      <p:to x="100000" y="95000"/>
                                    </p:animScale>
                                    <p:animScale>
                                      <p:cBhvr>
                                        <p:cTn id="66" dur="166" decel="50000">
                                          <p:stCondLst>
                                            <p:cond delay="1834"/>
                                          </p:stCondLst>
                                        </p:cTn>
                                        <p:tgtEl>
                                          <p:spTgt spid="321553"/>
                                        </p:tgtEl>
                                      </p:cBhvr>
                                      <p:to x="100000" y="100000"/>
                                    </p:animScale>
                                  </p:childTnLst>
                                </p:cTn>
                              </p:par>
                            </p:childTnLst>
                          </p:cTn>
                        </p:par>
                        <p:par>
                          <p:cTn id="67" fill="hold" nodeType="afterGroup">
                            <p:stCondLst>
                              <p:cond delay="6000"/>
                            </p:stCondLst>
                            <p:childTnLst>
                              <p:par>
                                <p:cTn id="68" presetID="2" presetClass="entr" presetSubtype="8" fill="hold" nodeType="afterEffect">
                                  <p:stCondLst>
                                    <p:cond delay="0"/>
                                  </p:stCondLst>
                                  <p:childTnLst>
                                    <p:set>
                                      <p:cBhvr>
                                        <p:cTn id="69" dur="1" fill="hold">
                                          <p:stCondLst>
                                            <p:cond delay="0"/>
                                          </p:stCondLst>
                                        </p:cTn>
                                        <p:tgtEl>
                                          <p:spTgt spid="321566">
                                            <p:txEl>
                                              <p:pRg st="0" end="0"/>
                                            </p:txEl>
                                          </p:spTgt>
                                        </p:tgtEl>
                                        <p:attrNameLst>
                                          <p:attrName>style.visibility</p:attrName>
                                        </p:attrNameLst>
                                      </p:cBhvr>
                                      <p:to>
                                        <p:strVal val="visible"/>
                                      </p:to>
                                    </p:set>
                                    <p:anim calcmode="lin" valueType="num">
                                      <p:cBhvr additive="base">
                                        <p:cTn id="70" dur="1000" fill="hold"/>
                                        <p:tgtEl>
                                          <p:spTgt spid="321566">
                                            <p:txEl>
                                              <p:pRg st="0" end="0"/>
                                            </p:txEl>
                                          </p:spTgt>
                                        </p:tgtEl>
                                        <p:attrNameLst>
                                          <p:attrName>ppt_x</p:attrName>
                                        </p:attrNameLst>
                                      </p:cBhvr>
                                      <p:tavLst>
                                        <p:tav tm="0">
                                          <p:val>
                                            <p:strVal val="0-#ppt_w/2"/>
                                          </p:val>
                                        </p:tav>
                                        <p:tav tm="100000">
                                          <p:val>
                                            <p:strVal val="#ppt_x"/>
                                          </p:val>
                                        </p:tav>
                                      </p:tavLst>
                                    </p:anim>
                                    <p:anim calcmode="lin" valueType="num">
                                      <p:cBhvr additive="base">
                                        <p:cTn id="71" dur="1000" fill="hold"/>
                                        <p:tgtEl>
                                          <p:spTgt spid="321566">
                                            <p:txEl>
                                              <p:pRg st="0" end="0"/>
                                            </p:txEl>
                                          </p:spTgt>
                                        </p:tgtEl>
                                        <p:attrNameLst>
                                          <p:attrName>ppt_y</p:attrName>
                                        </p:attrNameLst>
                                      </p:cBhvr>
                                      <p:tavLst>
                                        <p:tav tm="0">
                                          <p:val>
                                            <p:strVal val="#ppt_y"/>
                                          </p:val>
                                        </p:tav>
                                        <p:tav tm="100000">
                                          <p:val>
                                            <p:strVal val="#ppt_y"/>
                                          </p:val>
                                        </p:tav>
                                      </p:tavLst>
                                    </p:anim>
                                  </p:childTnLst>
                                </p:cTn>
                              </p:par>
                              <p:par>
                                <p:cTn id="72" presetID="26" presetClass="entr" presetSubtype="0" fill="hold" nodeType="withEffect">
                                  <p:stCondLst>
                                    <p:cond delay="0"/>
                                  </p:stCondLst>
                                  <p:childTnLst>
                                    <p:set>
                                      <p:cBhvr>
                                        <p:cTn id="73" dur="1" fill="hold">
                                          <p:stCondLst>
                                            <p:cond delay="0"/>
                                          </p:stCondLst>
                                        </p:cTn>
                                        <p:tgtEl>
                                          <p:spTgt spid="321557"/>
                                        </p:tgtEl>
                                        <p:attrNameLst>
                                          <p:attrName>style.visibility</p:attrName>
                                        </p:attrNameLst>
                                      </p:cBhvr>
                                      <p:to>
                                        <p:strVal val="visible"/>
                                      </p:to>
                                    </p:set>
                                    <p:animEffect transition="in" filter="wipe(down)">
                                      <p:cBhvr>
                                        <p:cTn id="74" dur="580">
                                          <p:stCondLst>
                                            <p:cond delay="0"/>
                                          </p:stCondLst>
                                        </p:cTn>
                                        <p:tgtEl>
                                          <p:spTgt spid="321557"/>
                                        </p:tgtEl>
                                      </p:cBhvr>
                                    </p:animEffect>
                                    <p:anim calcmode="lin" valueType="num">
                                      <p:cBhvr>
                                        <p:cTn id="75" dur="1822" tmFilter="0,0; 0.14,0.36; 0.43,0.73; 0.71,0.91; 1.0,1.0">
                                          <p:stCondLst>
                                            <p:cond delay="0"/>
                                          </p:stCondLst>
                                        </p:cTn>
                                        <p:tgtEl>
                                          <p:spTgt spid="321557"/>
                                        </p:tgtEl>
                                        <p:attrNameLst>
                                          <p:attrName>ppt_x</p:attrName>
                                        </p:attrNameLst>
                                      </p:cBhvr>
                                      <p:tavLst>
                                        <p:tav tm="0">
                                          <p:val>
                                            <p:strVal val="#ppt_x-0.25"/>
                                          </p:val>
                                        </p:tav>
                                        <p:tav tm="100000">
                                          <p:val>
                                            <p:strVal val="#ppt_x"/>
                                          </p:val>
                                        </p:tav>
                                      </p:tavLst>
                                    </p:anim>
                                    <p:anim calcmode="lin" valueType="num">
                                      <p:cBhvr>
                                        <p:cTn id="76" dur="664" tmFilter="0.0,0.0; 0.25,0.07; 0.50,0.2; 0.75,0.467; 1.0,1.0">
                                          <p:stCondLst>
                                            <p:cond delay="0"/>
                                          </p:stCondLst>
                                        </p:cTn>
                                        <p:tgtEl>
                                          <p:spTgt spid="321557"/>
                                        </p:tgtEl>
                                        <p:attrNameLst>
                                          <p:attrName>ppt_y</p:attrName>
                                        </p:attrNameLst>
                                      </p:cBhvr>
                                      <p:tavLst>
                                        <p:tav tm="0" fmla="#ppt_y-sin(pi*$)/3">
                                          <p:val>
                                            <p:fltVal val="0.5"/>
                                          </p:val>
                                        </p:tav>
                                        <p:tav tm="100000">
                                          <p:val>
                                            <p:fltVal val="1"/>
                                          </p:val>
                                        </p:tav>
                                      </p:tavLst>
                                    </p:anim>
                                    <p:anim calcmode="lin" valueType="num">
                                      <p:cBhvr>
                                        <p:cTn id="77" dur="664" tmFilter="0, 0; 0.125,0.2665; 0.25,0.4; 0.375,0.465; 0.5,0.5;  0.625,0.535; 0.75,0.6; 0.875,0.7335; 1,1">
                                          <p:stCondLst>
                                            <p:cond delay="664"/>
                                          </p:stCondLst>
                                        </p:cTn>
                                        <p:tgtEl>
                                          <p:spTgt spid="321557"/>
                                        </p:tgtEl>
                                        <p:attrNameLst>
                                          <p:attrName>ppt_y</p:attrName>
                                        </p:attrNameLst>
                                      </p:cBhvr>
                                      <p:tavLst>
                                        <p:tav tm="0" fmla="#ppt_y-sin(pi*$)/9">
                                          <p:val>
                                            <p:fltVal val="0"/>
                                          </p:val>
                                        </p:tav>
                                        <p:tav tm="100000">
                                          <p:val>
                                            <p:fltVal val="1"/>
                                          </p:val>
                                        </p:tav>
                                      </p:tavLst>
                                    </p:anim>
                                    <p:anim calcmode="lin" valueType="num">
                                      <p:cBhvr>
                                        <p:cTn id="78" dur="332" tmFilter="0, 0; 0.125,0.2665; 0.25,0.4; 0.375,0.465; 0.5,0.5;  0.625,0.535; 0.75,0.6; 0.875,0.7335; 1,1">
                                          <p:stCondLst>
                                            <p:cond delay="1324"/>
                                          </p:stCondLst>
                                        </p:cTn>
                                        <p:tgtEl>
                                          <p:spTgt spid="321557"/>
                                        </p:tgtEl>
                                        <p:attrNameLst>
                                          <p:attrName>ppt_y</p:attrName>
                                        </p:attrNameLst>
                                      </p:cBhvr>
                                      <p:tavLst>
                                        <p:tav tm="0" fmla="#ppt_y-sin(pi*$)/27">
                                          <p:val>
                                            <p:fltVal val="0"/>
                                          </p:val>
                                        </p:tav>
                                        <p:tav tm="100000">
                                          <p:val>
                                            <p:fltVal val="1"/>
                                          </p:val>
                                        </p:tav>
                                      </p:tavLst>
                                    </p:anim>
                                    <p:anim calcmode="lin" valueType="num">
                                      <p:cBhvr>
                                        <p:cTn id="79" dur="164" tmFilter="0, 0; 0.125,0.2665; 0.25,0.4; 0.375,0.465; 0.5,0.5;  0.625,0.535; 0.75,0.6; 0.875,0.7335; 1,1">
                                          <p:stCondLst>
                                            <p:cond delay="1656"/>
                                          </p:stCondLst>
                                        </p:cTn>
                                        <p:tgtEl>
                                          <p:spTgt spid="321557"/>
                                        </p:tgtEl>
                                        <p:attrNameLst>
                                          <p:attrName>ppt_y</p:attrName>
                                        </p:attrNameLst>
                                      </p:cBhvr>
                                      <p:tavLst>
                                        <p:tav tm="0" fmla="#ppt_y-sin(pi*$)/81">
                                          <p:val>
                                            <p:fltVal val="0"/>
                                          </p:val>
                                        </p:tav>
                                        <p:tav tm="100000">
                                          <p:val>
                                            <p:fltVal val="1"/>
                                          </p:val>
                                        </p:tav>
                                      </p:tavLst>
                                    </p:anim>
                                    <p:animScale>
                                      <p:cBhvr>
                                        <p:cTn id="80" dur="26">
                                          <p:stCondLst>
                                            <p:cond delay="650"/>
                                          </p:stCondLst>
                                        </p:cTn>
                                        <p:tgtEl>
                                          <p:spTgt spid="321557"/>
                                        </p:tgtEl>
                                      </p:cBhvr>
                                      <p:to x="100000" y="60000"/>
                                    </p:animScale>
                                    <p:animScale>
                                      <p:cBhvr>
                                        <p:cTn id="81" dur="166" decel="50000">
                                          <p:stCondLst>
                                            <p:cond delay="676"/>
                                          </p:stCondLst>
                                        </p:cTn>
                                        <p:tgtEl>
                                          <p:spTgt spid="321557"/>
                                        </p:tgtEl>
                                      </p:cBhvr>
                                      <p:to x="100000" y="100000"/>
                                    </p:animScale>
                                    <p:animScale>
                                      <p:cBhvr>
                                        <p:cTn id="82" dur="26">
                                          <p:stCondLst>
                                            <p:cond delay="1312"/>
                                          </p:stCondLst>
                                        </p:cTn>
                                        <p:tgtEl>
                                          <p:spTgt spid="321557"/>
                                        </p:tgtEl>
                                      </p:cBhvr>
                                      <p:to x="100000" y="80000"/>
                                    </p:animScale>
                                    <p:animScale>
                                      <p:cBhvr>
                                        <p:cTn id="83" dur="166" decel="50000">
                                          <p:stCondLst>
                                            <p:cond delay="1338"/>
                                          </p:stCondLst>
                                        </p:cTn>
                                        <p:tgtEl>
                                          <p:spTgt spid="321557"/>
                                        </p:tgtEl>
                                      </p:cBhvr>
                                      <p:to x="100000" y="100000"/>
                                    </p:animScale>
                                    <p:animScale>
                                      <p:cBhvr>
                                        <p:cTn id="84" dur="26">
                                          <p:stCondLst>
                                            <p:cond delay="1642"/>
                                          </p:stCondLst>
                                        </p:cTn>
                                        <p:tgtEl>
                                          <p:spTgt spid="321557"/>
                                        </p:tgtEl>
                                      </p:cBhvr>
                                      <p:to x="100000" y="90000"/>
                                    </p:animScale>
                                    <p:animScale>
                                      <p:cBhvr>
                                        <p:cTn id="85" dur="166" decel="50000">
                                          <p:stCondLst>
                                            <p:cond delay="1668"/>
                                          </p:stCondLst>
                                        </p:cTn>
                                        <p:tgtEl>
                                          <p:spTgt spid="321557"/>
                                        </p:tgtEl>
                                      </p:cBhvr>
                                      <p:to x="100000" y="100000"/>
                                    </p:animScale>
                                    <p:animScale>
                                      <p:cBhvr>
                                        <p:cTn id="86" dur="26">
                                          <p:stCondLst>
                                            <p:cond delay="1808"/>
                                          </p:stCondLst>
                                        </p:cTn>
                                        <p:tgtEl>
                                          <p:spTgt spid="321557"/>
                                        </p:tgtEl>
                                      </p:cBhvr>
                                      <p:to x="100000" y="95000"/>
                                    </p:animScale>
                                    <p:animScale>
                                      <p:cBhvr>
                                        <p:cTn id="87" dur="166" decel="50000">
                                          <p:stCondLst>
                                            <p:cond delay="1834"/>
                                          </p:stCondLst>
                                        </p:cTn>
                                        <p:tgtEl>
                                          <p:spTgt spid="321557"/>
                                        </p:tgtEl>
                                      </p:cBhvr>
                                      <p:to x="100000" y="100000"/>
                                    </p:animScale>
                                  </p:childTnLst>
                                </p:cTn>
                              </p:par>
                            </p:childTnLst>
                          </p:cTn>
                        </p:par>
                        <p:par>
                          <p:cTn id="88" fill="hold" nodeType="afterGroup">
                            <p:stCondLst>
                              <p:cond delay="8000"/>
                            </p:stCondLst>
                            <p:childTnLst>
                              <p:par>
                                <p:cTn id="89" presetID="2" presetClass="entr" presetSubtype="8" fill="hold" nodeType="afterEffect">
                                  <p:stCondLst>
                                    <p:cond delay="0"/>
                                  </p:stCondLst>
                                  <p:childTnLst>
                                    <p:set>
                                      <p:cBhvr>
                                        <p:cTn id="90" dur="1" fill="hold">
                                          <p:stCondLst>
                                            <p:cond delay="0"/>
                                          </p:stCondLst>
                                        </p:cTn>
                                        <p:tgtEl>
                                          <p:spTgt spid="321565">
                                            <p:txEl>
                                              <p:pRg st="0" end="0"/>
                                            </p:txEl>
                                          </p:spTgt>
                                        </p:tgtEl>
                                        <p:attrNameLst>
                                          <p:attrName>style.visibility</p:attrName>
                                        </p:attrNameLst>
                                      </p:cBhvr>
                                      <p:to>
                                        <p:strVal val="visible"/>
                                      </p:to>
                                    </p:set>
                                    <p:anim calcmode="lin" valueType="num">
                                      <p:cBhvr additive="base">
                                        <p:cTn id="91" dur="1000" fill="hold"/>
                                        <p:tgtEl>
                                          <p:spTgt spid="321565">
                                            <p:txEl>
                                              <p:pRg st="0" end="0"/>
                                            </p:txEl>
                                          </p:spTgt>
                                        </p:tgtEl>
                                        <p:attrNameLst>
                                          <p:attrName>ppt_x</p:attrName>
                                        </p:attrNameLst>
                                      </p:cBhvr>
                                      <p:tavLst>
                                        <p:tav tm="0">
                                          <p:val>
                                            <p:strVal val="0-#ppt_w/2"/>
                                          </p:val>
                                        </p:tav>
                                        <p:tav tm="100000">
                                          <p:val>
                                            <p:strVal val="#ppt_x"/>
                                          </p:val>
                                        </p:tav>
                                      </p:tavLst>
                                    </p:anim>
                                    <p:anim calcmode="lin" valueType="num">
                                      <p:cBhvr additive="base">
                                        <p:cTn id="92" dur="1000" fill="hold"/>
                                        <p:tgtEl>
                                          <p:spTgt spid="321565">
                                            <p:txEl>
                                              <p:pRg st="0" end="0"/>
                                            </p:txEl>
                                          </p:spTgt>
                                        </p:tgtEl>
                                        <p:attrNameLst>
                                          <p:attrName>ppt_y</p:attrName>
                                        </p:attrNameLst>
                                      </p:cBhvr>
                                      <p:tavLst>
                                        <p:tav tm="0">
                                          <p:val>
                                            <p:strVal val="#ppt_y"/>
                                          </p:val>
                                        </p:tav>
                                        <p:tav tm="100000">
                                          <p:val>
                                            <p:strVal val="#ppt_y"/>
                                          </p:val>
                                        </p:tav>
                                      </p:tavLst>
                                    </p:anim>
                                  </p:childTnLst>
                                </p:cTn>
                              </p:par>
                              <p:par>
                                <p:cTn id="93" presetID="26" presetClass="entr" presetSubtype="0" fill="hold" nodeType="withEffect">
                                  <p:stCondLst>
                                    <p:cond delay="0"/>
                                  </p:stCondLst>
                                  <p:childTnLst>
                                    <p:set>
                                      <p:cBhvr>
                                        <p:cTn id="94" dur="1" fill="hold">
                                          <p:stCondLst>
                                            <p:cond delay="0"/>
                                          </p:stCondLst>
                                        </p:cTn>
                                        <p:tgtEl>
                                          <p:spTgt spid="321561"/>
                                        </p:tgtEl>
                                        <p:attrNameLst>
                                          <p:attrName>style.visibility</p:attrName>
                                        </p:attrNameLst>
                                      </p:cBhvr>
                                      <p:to>
                                        <p:strVal val="visible"/>
                                      </p:to>
                                    </p:set>
                                    <p:animEffect transition="in" filter="wipe(down)">
                                      <p:cBhvr>
                                        <p:cTn id="95" dur="580">
                                          <p:stCondLst>
                                            <p:cond delay="0"/>
                                          </p:stCondLst>
                                        </p:cTn>
                                        <p:tgtEl>
                                          <p:spTgt spid="321561"/>
                                        </p:tgtEl>
                                      </p:cBhvr>
                                    </p:animEffect>
                                    <p:anim calcmode="lin" valueType="num">
                                      <p:cBhvr>
                                        <p:cTn id="96" dur="1822" tmFilter="0,0; 0.14,0.36; 0.43,0.73; 0.71,0.91; 1.0,1.0">
                                          <p:stCondLst>
                                            <p:cond delay="0"/>
                                          </p:stCondLst>
                                        </p:cTn>
                                        <p:tgtEl>
                                          <p:spTgt spid="321561"/>
                                        </p:tgtEl>
                                        <p:attrNameLst>
                                          <p:attrName>ppt_x</p:attrName>
                                        </p:attrNameLst>
                                      </p:cBhvr>
                                      <p:tavLst>
                                        <p:tav tm="0">
                                          <p:val>
                                            <p:strVal val="#ppt_x-0.25"/>
                                          </p:val>
                                        </p:tav>
                                        <p:tav tm="100000">
                                          <p:val>
                                            <p:strVal val="#ppt_x"/>
                                          </p:val>
                                        </p:tav>
                                      </p:tavLst>
                                    </p:anim>
                                    <p:anim calcmode="lin" valueType="num">
                                      <p:cBhvr>
                                        <p:cTn id="97" dur="664" tmFilter="0.0,0.0; 0.25,0.07; 0.50,0.2; 0.75,0.467; 1.0,1.0">
                                          <p:stCondLst>
                                            <p:cond delay="0"/>
                                          </p:stCondLst>
                                        </p:cTn>
                                        <p:tgtEl>
                                          <p:spTgt spid="321561"/>
                                        </p:tgtEl>
                                        <p:attrNameLst>
                                          <p:attrName>ppt_y</p:attrName>
                                        </p:attrNameLst>
                                      </p:cBhvr>
                                      <p:tavLst>
                                        <p:tav tm="0" fmla="#ppt_y-sin(pi*$)/3">
                                          <p:val>
                                            <p:fltVal val="0.5"/>
                                          </p:val>
                                        </p:tav>
                                        <p:tav tm="100000">
                                          <p:val>
                                            <p:fltVal val="1"/>
                                          </p:val>
                                        </p:tav>
                                      </p:tavLst>
                                    </p:anim>
                                    <p:anim calcmode="lin" valueType="num">
                                      <p:cBhvr>
                                        <p:cTn id="98" dur="664" tmFilter="0, 0; 0.125,0.2665; 0.25,0.4; 0.375,0.465; 0.5,0.5;  0.625,0.535; 0.75,0.6; 0.875,0.7335; 1,1">
                                          <p:stCondLst>
                                            <p:cond delay="664"/>
                                          </p:stCondLst>
                                        </p:cTn>
                                        <p:tgtEl>
                                          <p:spTgt spid="321561"/>
                                        </p:tgtEl>
                                        <p:attrNameLst>
                                          <p:attrName>ppt_y</p:attrName>
                                        </p:attrNameLst>
                                      </p:cBhvr>
                                      <p:tavLst>
                                        <p:tav tm="0" fmla="#ppt_y-sin(pi*$)/9">
                                          <p:val>
                                            <p:fltVal val="0"/>
                                          </p:val>
                                        </p:tav>
                                        <p:tav tm="100000">
                                          <p:val>
                                            <p:fltVal val="1"/>
                                          </p:val>
                                        </p:tav>
                                      </p:tavLst>
                                    </p:anim>
                                    <p:anim calcmode="lin" valueType="num">
                                      <p:cBhvr>
                                        <p:cTn id="99" dur="332" tmFilter="0, 0; 0.125,0.2665; 0.25,0.4; 0.375,0.465; 0.5,0.5;  0.625,0.535; 0.75,0.6; 0.875,0.7335; 1,1">
                                          <p:stCondLst>
                                            <p:cond delay="1324"/>
                                          </p:stCondLst>
                                        </p:cTn>
                                        <p:tgtEl>
                                          <p:spTgt spid="321561"/>
                                        </p:tgtEl>
                                        <p:attrNameLst>
                                          <p:attrName>ppt_y</p:attrName>
                                        </p:attrNameLst>
                                      </p:cBhvr>
                                      <p:tavLst>
                                        <p:tav tm="0" fmla="#ppt_y-sin(pi*$)/27">
                                          <p:val>
                                            <p:fltVal val="0"/>
                                          </p:val>
                                        </p:tav>
                                        <p:tav tm="100000">
                                          <p:val>
                                            <p:fltVal val="1"/>
                                          </p:val>
                                        </p:tav>
                                      </p:tavLst>
                                    </p:anim>
                                    <p:anim calcmode="lin" valueType="num">
                                      <p:cBhvr>
                                        <p:cTn id="100" dur="164" tmFilter="0, 0; 0.125,0.2665; 0.25,0.4; 0.375,0.465; 0.5,0.5;  0.625,0.535; 0.75,0.6; 0.875,0.7335; 1,1">
                                          <p:stCondLst>
                                            <p:cond delay="1656"/>
                                          </p:stCondLst>
                                        </p:cTn>
                                        <p:tgtEl>
                                          <p:spTgt spid="321561"/>
                                        </p:tgtEl>
                                        <p:attrNameLst>
                                          <p:attrName>ppt_y</p:attrName>
                                        </p:attrNameLst>
                                      </p:cBhvr>
                                      <p:tavLst>
                                        <p:tav tm="0" fmla="#ppt_y-sin(pi*$)/81">
                                          <p:val>
                                            <p:fltVal val="0"/>
                                          </p:val>
                                        </p:tav>
                                        <p:tav tm="100000">
                                          <p:val>
                                            <p:fltVal val="1"/>
                                          </p:val>
                                        </p:tav>
                                      </p:tavLst>
                                    </p:anim>
                                    <p:animScale>
                                      <p:cBhvr>
                                        <p:cTn id="101" dur="26">
                                          <p:stCondLst>
                                            <p:cond delay="650"/>
                                          </p:stCondLst>
                                        </p:cTn>
                                        <p:tgtEl>
                                          <p:spTgt spid="321561"/>
                                        </p:tgtEl>
                                      </p:cBhvr>
                                      <p:to x="100000" y="60000"/>
                                    </p:animScale>
                                    <p:animScale>
                                      <p:cBhvr>
                                        <p:cTn id="102" dur="166" decel="50000">
                                          <p:stCondLst>
                                            <p:cond delay="676"/>
                                          </p:stCondLst>
                                        </p:cTn>
                                        <p:tgtEl>
                                          <p:spTgt spid="321561"/>
                                        </p:tgtEl>
                                      </p:cBhvr>
                                      <p:to x="100000" y="100000"/>
                                    </p:animScale>
                                    <p:animScale>
                                      <p:cBhvr>
                                        <p:cTn id="103" dur="26">
                                          <p:stCondLst>
                                            <p:cond delay="1312"/>
                                          </p:stCondLst>
                                        </p:cTn>
                                        <p:tgtEl>
                                          <p:spTgt spid="321561"/>
                                        </p:tgtEl>
                                      </p:cBhvr>
                                      <p:to x="100000" y="80000"/>
                                    </p:animScale>
                                    <p:animScale>
                                      <p:cBhvr>
                                        <p:cTn id="104" dur="166" decel="50000">
                                          <p:stCondLst>
                                            <p:cond delay="1338"/>
                                          </p:stCondLst>
                                        </p:cTn>
                                        <p:tgtEl>
                                          <p:spTgt spid="321561"/>
                                        </p:tgtEl>
                                      </p:cBhvr>
                                      <p:to x="100000" y="100000"/>
                                    </p:animScale>
                                    <p:animScale>
                                      <p:cBhvr>
                                        <p:cTn id="105" dur="26">
                                          <p:stCondLst>
                                            <p:cond delay="1642"/>
                                          </p:stCondLst>
                                        </p:cTn>
                                        <p:tgtEl>
                                          <p:spTgt spid="321561"/>
                                        </p:tgtEl>
                                      </p:cBhvr>
                                      <p:to x="100000" y="90000"/>
                                    </p:animScale>
                                    <p:animScale>
                                      <p:cBhvr>
                                        <p:cTn id="106" dur="166" decel="50000">
                                          <p:stCondLst>
                                            <p:cond delay="1668"/>
                                          </p:stCondLst>
                                        </p:cTn>
                                        <p:tgtEl>
                                          <p:spTgt spid="321561"/>
                                        </p:tgtEl>
                                      </p:cBhvr>
                                      <p:to x="100000" y="100000"/>
                                    </p:animScale>
                                    <p:animScale>
                                      <p:cBhvr>
                                        <p:cTn id="107" dur="26">
                                          <p:stCondLst>
                                            <p:cond delay="1808"/>
                                          </p:stCondLst>
                                        </p:cTn>
                                        <p:tgtEl>
                                          <p:spTgt spid="321561"/>
                                        </p:tgtEl>
                                      </p:cBhvr>
                                      <p:to x="100000" y="95000"/>
                                    </p:animScale>
                                    <p:animScale>
                                      <p:cBhvr>
                                        <p:cTn id="108" dur="166" decel="50000">
                                          <p:stCondLst>
                                            <p:cond delay="1834"/>
                                          </p:stCondLst>
                                        </p:cTn>
                                        <p:tgtEl>
                                          <p:spTgt spid="321561"/>
                                        </p:tgtEl>
                                      </p:cBhvr>
                                      <p:to x="100000" y="100000"/>
                                    </p:animScale>
                                  </p:childTnLst>
                                </p:cTn>
                              </p:par>
                            </p:childTnLst>
                          </p:cTn>
                        </p:par>
                        <p:par>
                          <p:cTn id="109" fill="hold" nodeType="afterGroup">
                            <p:stCondLst>
                              <p:cond delay="10000"/>
                            </p:stCondLst>
                            <p:childTnLst>
                              <p:par>
                                <p:cTn id="110" presetID="17" presetClass="entr" presetSubtype="10" fill="hold" grpId="0" nodeType="afterEffect">
                                  <p:stCondLst>
                                    <p:cond delay="0"/>
                                  </p:stCondLst>
                                  <p:childTnLst>
                                    <p:set>
                                      <p:cBhvr>
                                        <p:cTn id="111" dur="1" fill="hold">
                                          <p:stCondLst>
                                            <p:cond delay="0"/>
                                          </p:stCondLst>
                                        </p:cTn>
                                        <p:tgtEl>
                                          <p:spTgt spid="321543"/>
                                        </p:tgtEl>
                                        <p:attrNameLst>
                                          <p:attrName>style.visibility</p:attrName>
                                        </p:attrNameLst>
                                      </p:cBhvr>
                                      <p:to>
                                        <p:strVal val="visible"/>
                                      </p:to>
                                    </p:set>
                                    <p:anim calcmode="lin" valueType="num">
                                      <p:cBhvr>
                                        <p:cTn id="112" dur="2000" fill="hold"/>
                                        <p:tgtEl>
                                          <p:spTgt spid="321543"/>
                                        </p:tgtEl>
                                        <p:attrNameLst>
                                          <p:attrName>ppt_w</p:attrName>
                                        </p:attrNameLst>
                                      </p:cBhvr>
                                      <p:tavLst>
                                        <p:tav tm="0">
                                          <p:val>
                                            <p:fltVal val="0"/>
                                          </p:val>
                                        </p:tav>
                                        <p:tav tm="100000">
                                          <p:val>
                                            <p:strVal val="#ppt_w"/>
                                          </p:val>
                                        </p:tav>
                                      </p:tavLst>
                                    </p:anim>
                                    <p:anim calcmode="lin" valueType="num">
                                      <p:cBhvr>
                                        <p:cTn id="113" dur="2000" fill="hold"/>
                                        <p:tgtEl>
                                          <p:spTgt spid="321543"/>
                                        </p:tgtEl>
                                        <p:attrNameLst>
                                          <p:attrName>ppt_h</p:attrName>
                                        </p:attrNameLst>
                                      </p:cBhvr>
                                      <p:tavLst>
                                        <p:tav tm="0">
                                          <p:val>
                                            <p:strVal val="#ppt_h"/>
                                          </p:val>
                                        </p:tav>
                                        <p:tav tm="100000">
                                          <p:val>
                                            <p:strVal val="#ppt_h"/>
                                          </p:val>
                                        </p:tav>
                                      </p:tavLst>
                                    </p:anim>
                                  </p:childTnLst>
                                </p:cTn>
                              </p:par>
                            </p:childTnLst>
                          </p:cTn>
                        </p:par>
                        <p:par>
                          <p:cTn id="114" fill="hold" nodeType="afterGroup">
                            <p:stCondLst>
                              <p:cond delay="12000"/>
                            </p:stCondLst>
                            <p:childTnLst>
                              <p:par>
                                <p:cTn id="115" presetID="30" presetClass="entr" presetSubtype="0" fill="hold" grpId="0" nodeType="afterEffect">
                                  <p:stCondLst>
                                    <p:cond delay="0"/>
                                  </p:stCondLst>
                                  <p:childTnLst>
                                    <p:set>
                                      <p:cBhvr>
                                        <p:cTn id="116" dur="1" fill="hold">
                                          <p:stCondLst>
                                            <p:cond delay="0"/>
                                          </p:stCondLst>
                                        </p:cTn>
                                        <p:tgtEl>
                                          <p:spTgt spid="321541"/>
                                        </p:tgtEl>
                                        <p:attrNameLst>
                                          <p:attrName>style.visibility</p:attrName>
                                        </p:attrNameLst>
                                      </p:cBhvr>
                                      <p:to>
                                        <p:strVal val="visible"/>
                                      </p:to>
                                    </p:set>
                                    <p:animEffect transition="in" filter="fade">
                                      <p:cBhvr>
                                        <p:cTn id="117" dur="1600" decel="100000"/>
                                        <p:tgtEl>
                                          <p:spTgt spid="321541"/>
                                        </p:tgtEl>
                                      </p:cBhvr>
                                    </p:animEffect>
                                    <p:anim calcmode="lin" valueType="num">
                                      <p:cBhvr>
                                        <p:cTn id="118" dur="1600" decel="100000" fill="hold"/>
                                        <p:tgtEl>
                                          <p:spTgt spid="321541"/>
                                        </p:tgtEl>
                                        <p:attrNameLst>
                                          <p:attrName>style.rotation</p:attrName>
                                        </p:attrNameLst>
                                      </p:cBhvr>
                                      <p:tavLst>
                                        <p:tav tm="0">
                                          <p:val>
                                            <p:fltVal val="-90"/>
                                          </p:val>
                                        </p:tav>
                                        <p:tav tm="100000">
                                          <p:val>
                                            <p:fltVal val="0"/>
                                          </p:val>
                                        </p:tav>
                                      </p:tavLst>
                                    </p:anim>
                                    <p:anim calcmode="lin" valueType="num">
                                      <p:cBhvr>
                                        <p:cTn id="119" dur="1600" decel="100000" fill="hold"/>
                                        <p:tgtEl>
                                          <p:spTgt spid="321541"/>
                                        </p:tgtEl>
                                        <p:attrNameLst>
                                          <p:attrName>ppt_x</p:attrName>
                                        </p:attrNameLst>
                                      </p:cBhvr>
                                      <p:tavLst>
                                        <p:tav tm="0">
                                          <p:val>
                                            <p:strVal val="#ppt_x+0.4"/>
                                          </p:val>
                                        </p:tav>
                                        <p:tav tm="100000">
                                          <p:val>
                                            <p:strVal val="#ppt_x-0.05"/>
                                          </p:val>
                                        </p:tav>
                                      </p:tavLst>
                                    </p:anim>
                                    <p:anim calcmode="lin" valueType="num">
                                      <p:cBhvr>
                                        <p:cTn id="120" dur="1600" decel="100000" fill="hold"/>
                                        <p:tgtEl>
                                          <p:spTgt spid="321541"/>
                                        </p:tgtEl>
                                        <p:attrNameLst>
                                          <p:attrName>ppt_y</p:attrName>
                                        </p:attrNameLst>
                                      </p:cBhvr>
                                      <p:tavLst>
                                        <p:tav tm="0">
                                          <p:val>
                                            <p:strVal val="#ppt_y-0.4"/>
                                          </p:val>
                                        </p:tav>
                                        <p:tav tm="100000">
                                          <p:val>
                                            <p:strVal val="#ppt_y+0.1"/>
                                          </p:val>
                                        </p:tav>
                                      </p:tavLst>
                                    </p:anim>
                                    <p:anim calcmode="lin" valueType="num">
                                      <p:cBhvr>
                                        <p:cTn id="121" dur="400" accel="100000" fill="hold">
                                          <p:stCondLst>
                                            <p:cond delay="1600"/>
                                          </p:stCondLst>
                                        </p:cTn>
                                        <p:tgtEl>
                                          <p:spTgt spid="321541"/>
                                        </p:tgtEl>
                                        <p:attrNameLst>
                                          <p:attrName>ppt_x</p:attrName>
                                        </p:attrNameLst>
                                      </p:cBhvr>
                                      <p:tavLst>
                                        <p:tav tm="0">
                                          <p:val>
                                            <p:strVal val="#ppt_x-0.05"/>
                                          </p:val>
                                        </p:tav>
                                        <p:tav tm="100000">
                                          <p:val>
                                            <p:strVal val="#ppt_x"/>
                                          </p:val>
                                        </p:tav>
                                      </p:tavLst>
                                    </p:anim>
                                    <p:anim calcmode="lin" valueType="num">
                                      <p:cBhvr>
                                        <p:cTn id="122" dur="400" accel="100000" fill="hold">
                                          <p:stCondLst>
                                            <p:cond delay="1600"/>
                                          </p:stCondLst>
                                        </p:cTn>
                                        <p:tgtEl>
                                          <p:spTgt spid="321541"/>
                                        </p:tgtEl>
                                        <p:attrNameLst>
                                          <p:attrName>ppt_y</p:attrName>
                                        </p:attrNameLst>
                                      </p:cBhvr>
                                      <p:tavLst>
                                        <p:tav tm="0">
                                          <p:val>
                                            <p:strVal val="#ppt_y+0.1"/>
                                          </p:val>
                                        </p:tav>
                                        <p:tav tm="100000">
                                          <p:val>
                                            <p:strVal val="#ppt_y"/>
                                          </p:val>
                                        </p:tav>
                                      </p:tavLst>
                                    </p:anim>
                                  </p:childTnLst>
                                </p:cTn>
                              </p:par>
                              <p:par>
                                <p:cTn id="123" presetID="30" presetClass="entr" presetSubtype="0" fill="hold" grpId="0" nodeType="withEffect">
                                  <p:stCondLst>
                                    <p:cond delay="0"/>
                                  </p:stCondLst>
                                  <p:childTnLst>
                                    <p:set>
                                      <p:cBhvr>
                                        <p:cTn id="124" dur="1" fill="hold">
                                          <p:stCondLst>
                                            <p:cond delay="0"/>
                                          </p:stCondLst>
                                        </p:cTn>
                                        <p:tgtEl>
                                          <p:spTgt spid="321540"/>
                                        </p:tgtEl>
                                        <p:attrNameLst>
                                          <p:attrName>style.visibility</p:attrName>
                                        </p:attrNameLst>
                                      </p:cBhvr>
                                      <p:to>
                                        <p:strVal val="visible"/>
                                      </p:to>
                                    </p:set>
                                    <p:animEffect transition="in" filter="fade">
                                      <p:cBhvr>
                                        <p:cTn id="125" dur="1600" decel="100000"/>
                                        <p:tgtEl>
                                          <p:spTgt spid="321540"/>
                                        </p:tgtEl>
                                      </p:cBhvr>
                                    </p:animEffect>
                                    <p:anim calcmode="lin" valueType="num">
                                      <p:cBhvr>
                                        <p:cTn id="126" dur="1600" decel="100000" fill="hold"/>
                                        <p:tgtEl>
                                          <p:spTgt spid="321540"/>
                                        </p:tgtEl>
                                        <p:attrNameLst>
                                          <p:attrName>style.rotation</p:attrName>
                                        </p:attrNameLst>
                                      </p:cBhvr>
                                      <p:tavLst>
                                        <p:tav tm="0">
                                          <p:val>
                                            <p:fltVal val="-90"/>
                                          </p:val>
                                        </p:tav>
                                        <p:tav tm="100000">
                                          <p:val>
                                            <p:fltVal val="0"/>
                                          </p:val>
                                        </p:tav>
                                      </p:tavLst>
                                    </p:anim>
                                    <p:anim calcmode="lin" valueType="num">
                                      <p:cBhvr>
                                        <p:cTn id="127" dur="1600" decel="100000" fill="hold"/>
                                        <p:tgtEl>
                                          <p:spTgt spid="321540"/>
                                        </p:tgtEl>
                                        <p:attrNameLst>
                                          <p:attrName>ppt_x</p:attrName>
                                        </p:attrNameLst>
                                      </p:cBhvr>
                                      <p:tavLst>
                                        <p:tav tm="0">
                                          <p:val>
                                            <p:strVal val="#ppt_x+0.4"/>
                                          </p:val>
                                        </p:tav>
                                        <p:tav tm="100000">
                                          <p:val>
                                            <p:strVal val="#ppt_x-0.05"/>
                                          </p:val>
                                        </p:tav>
                                      </p:tavLst>
                                    </p:anim>
                                    <p:anim calcmode="lin" valueType="num">
                                      <p:cBhvr>
                                        <p:cTn id="128" dur="1600" decel="100000" fill="hold"/>
                                        <p:tgtEl>
                                          <p:spTgt spid="321540"/>
                                        </p:tgtEl>
                                        <p:attrNameLst>
                                          <p:attrName>ppt_y</p:attrName>
                                        </p:attrNameLst>
                                      </p:cBhvr>
                                      <p:tavLst>
                                        <p:tav tm="0">
                                          <p:val>
                                            <p:strVal val="#ppt_y-0.4"/>
                                          </p:val>
                                        </p:tav>
                                        <p:tav tm="100000">
                                          <p:val>
                                            <p:strVal val="#ppt_y+0.1"/>
                                          </p:val>
                                        </p:tav>
                                      </p:tavLst>
                                    </p:anim>
                                    <p:anim calcmode="lin" valueType="num">
                                      <p:cBhvr>
                                        <p:cTn id="129" dur="400" accel="100000" fill="hold">
                                          <p:stCondLst>
                                            <p:cond delay="1600"/>
                                          </p:stCondLst>
                                        </p:cTn>
                                        <p:tgtEl>
                                          <p:spTgt spid="321540"/>
                                        </p:tgtEl>
                                        <p:attrNameLst>
                                          <p:attrName>ppt_x</p:attrName>
                                        </p:attrNameLst>
                                      </p:cBhvr>
                                      <p:tavLst>
                                        <p:tav tm="0">
                                          <p:val>
                                            <p:strVal val="#ppt_x-0.05"/>
                                          </p:val>
                                        </p:tav>
                                        <p:tav tm="100000">
                                          <p:val>
                                            <p:strVal val="#ppt_x"/>
                                          </p:val>
                                        </p:tav>
                                      </p:tavLst>
                                    </p:anim>
                                    <p:anim calcmode="lin" valueType="num">
                                      <p:cBhvr>
                                        <p:cTn id="130" dur="400" accel="100000" fill="hold">
                                          <p:stCondLst>
                                            <p:cond delay="1600"/>
                                          </p:stCondLst>
                                        </p:cTn>
                                        <p:tgtEl>
                                          <p:spTgt spid="321540"/>
                                        </p:tgtEl>
                                        <p:attrNameLst>
                                          <p:attrName>ppt_y</p:attrName>
                                        </p:attrNameLst>
                                      </p:cBhvr>
                                      <p:tavLst>
                                        <p:tav tm="0">
                                          <p:val>
                                            <p:strVal val="#ppt_y+0.1"/>
                                          </p:val>
                                        </p:tav>
                                        <p:tav tm="100000">
                                          <p:val>
                                            <p:strVal val="#ppt_y"/>
                                          </p:val>
                                        </p:tav>
                                      </p:tavLst>
                                    </p:anim>
                                  </p:childTnLst>
                                </p:cTn>
                              </p:par>
                            </p:childTnLst>
                          </p:cTn>
                        </p:par>
                        <p:par>
                          <p:cTn id="131" fill="hold" nodeType="afterGroup">
                            <p:stCondLst>
                              <p:cond delay="14000"/>
                            </p:stCondLst>
                            <p:childTnLst>
                              <p:par>
                                <p:cTn id="132" presetID="30" presetClass="entr" presetSubtype="0" fill="hold" grpId="0" nodeType="afterEffect">
                                  <p:stCondLst>
                                    <p:cond delay="0"/>
                                  </p:stCondLst>
                                  <p:childTnLst>
                                    <p:set>
                                      <p:cBhvr>
                                        <p:cTn id="133" dur="1" fill="hold">
                                          <p:stCondLst>
                                            <p:cond delay="0"/>
                                          </p:stCondLst>
                                        </p:cTn>
                                        <p:tgtEl>
                                          <p:spTgt spid="321571"/>
                                        </p:tgtEl>
                                        <p:attrNameLst>
                                          <p:attrName>style.visibility</p:attrName>
                                        </p:attrNameLst>
                                      </p:cBhvr>
                                      <p:to>
                                        <p:strVal val="visible"/>
                                      </p:to>
                                    </p:set>
                                    <p:animEffect transition="in" filter="fade">
                                      <p:cBhvr>
                                        <p:cTn id="134" dur="1600" decel="100000"/>
                                        <p:tgtEl>
                                          <p:spTgt spid="321571"/>
                                        </p:tgtEl>
                                      </p:cBhvr>
                                    </p:animEffect>
                                    <p:anim calcmode="lin" valueType="num">
                                      <p:cBhvr>
                                        <p:cTn id="135" dur="1600" decel="100000" fill="hold"/>
                                        <p:tgtEl>
                                          <p:spTgt spid="321571"/>
                                        </p:tgtEl>
                                        <p:attrNameLst>
                                          <p:attrName>style.rotation</p:attrName>
                                        </p:attrNameLst>
                                      </p:cBhvr>
                                      <p:tavLst>
                                        <p:tav tm="0">
                                          <p:val>
                                            <p:fltVal val="-90"/>
                                          </p:val>
                                        </p:tav>
                                        <p:tav tm="100000">
                                          <p:val>
                                            <p:fltVal val="0"/>
                                          </p:val>
                                        </p:tav>
                                      </p:tavLst>
                                    </p:anim>
                                    <p:anim calcmode="lin" valueType="num">
                                      <p:cBhvr>
                                        <p:cTn id="136" dur="1600" decel="100000" fill="hold"/>
                                        <p:tgtEl>
                                          <p:spTgt spid="321571"/>
                                        </p:tgtEl>
                                        <p:attrNameLst>
                                          <p:attrName>ppt_x</p:attrName>
                                        </p:attrNameLst>
                                      </p:cBhvr>
                                      <p:tavLst>
                                        <p:tav tm="0">
                                          <p:val>
                                            <p:strVal val="#ppt_x+0.4"/>
                                          </p:val>
                                        </p:tav>
                                        <p:tav tm="100000">
                                          <p:val>
                                            <p:strVal val="#ppt_x-0.05"/>
                                          </p:val>
                                        </p:tav>
                                      </p:tavLst>
                                    </p:anim>
                                    <p:anim calcmode="lin" valueType="num">
                                      <p:cBhvr>
                                        <p:cTn id="137" dur="1600" decel="100000" fill="hold"/>
                                        <p:tgtEl>
                                          <p:spTgt spid="321571"/>
                                        </p:tgtEl>
                                        <p:attrNameLst>
                                          <p:attrName>ppt_y</p:attrName>
                                        </p:attrNameLst>
                                      </p:cBhvr>
                                      <p:tavLst>
                                        <p:tav tm="0">
                                          <p:val>
                                            <p:strVal val="#ppt_y-0.4"/>
                                          </p:val>
                                        </p:tav>
                                        <p:tav tm="100000">
                                          <p:val>
                                            <p:strVal val="#ppt_y+0.1"/>
                                          </p:val>
                                        </p:tav>
                                      </p:tavLst>
                                    </p:anim>
                                    <p:anim calcmode="lin" valueType="num">
                                      <p:cBhvr>
                                        <p:cTn id="138" dur="400" accel="100000" fill="hold">
                                          <p:stCondLst>
                                            <p:cond delay="1600"/>
                                          </p:stCondLst>
                                        </p:cTn>
                                        <p:tgtEl>
                                          <p:spTgt spid="321571"/>
                                        </p:tgtEl>
                                        <p:attrNameLst>
                                          <p:attrName>ppt_x</p:attrName>
                                        </p:attrNameLst>
                                      </p:cBhvr>
                                      <p:tavLst>
                                        <p:tav tm="0">
                                          <p:val>
                                            <p:strVal val="#ppt_x-0.05"/>
                                          </p:val>
                                        </p:tav>
                                        <p:tav tm="100000">
                                          <p:val>
                                            <p:strVal val="#ppt_x"/>
                                          </p:val>
                                        </p:tav>
                                      </p:tavLst>
                                    </p:anim>
                                    <p:anim calcmode="lin" valueType="num">
                                      <p:cBhvr>
                                        <p:cTn id="139" dur="400" accel="100000" fill="hold">
                                          <p:stCondLst>
                                            <p:cond delay="1600"/>
                                          </p:stCondLst>
                                        </p:cTn>
                                        <p:tgtEl>
                                          <p:spTgt spid="32157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540" grpId="0"/>
      <p:bldP spid="321541" grpId="0"/>
      <p:bldP spid="321543" grpId="0" animBg="1"/>
      <p:bldP spid="321571"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8723" name="Rectangle 3"/>
          <p:cNvSpPr>
            <a:spLocks noGrp="1" noChangeArrowheads="1"/>
          </p:cNvSpPr>
          <p:nvPr>
            <p:ph idx="1"/>
          </p:nvPr>
        </p:nvSpPr>
        <p:spPr>
          <a:xfrm>
            <a:off x="228600" y="1524000"/>
            <a:ext cx="9144000" cy="5105400"/>
          </a:xfrm>
        </p:spPr>
        <p:txBody>
          <a:bodyPr/>
          <a:lstStyle/>
          <a:p>
            <a:pPr>
              <a:spcBef>
                <a:spcPts val="600"/>
              </a:spcBef>
              <a:buFont typeface="Wingdings" pitchFamily="2" charset="2"/>
              <a:buChar char="§"/>
            </a:pPr>
            <a:r>
              <a:rPr lang="en-GB" altLang="en-US" sz="3600">
                <a:latin typeface="Newfoundland" pitchFamily="32" charset="0"/>
              </a:rPr>
              <a:t> What are accommodations and modifications?    </a:t>
            </a:r>
          </a:p>
          <a:p>
            <a:pPr>
              <a:spcBef>
                <a:spcPts val="600"/>
              </a:spcBef>
              <a:buFont typeface="Wingdings" pitchFamily="2" charset="2"/>
              <a:buChar char="§"/>
            </a:pPr>
            <a:r>
              <a:rPr lang="en-GB" altLang="en-US" sz="3600">
                <a:latin typeface="Newfoundland" pitchFamily="32" charset="0"/>
              </a:rPr>
              <a:t> Are they the same thing?</a:t>
            </a:r>
          </a:p>
          <a:p>
            <a:pPr>
              <a:spcBef>
                <a:spcPts val="600"/>
              </a:spcBef>
              <a:buFont typeface="Wingdings" pitchFamily="2" charset="2"/>
              <a:buChar char="§"/>
            </a:pPr>
            <a:r>
              <a:rPr lang="en-GB" altLang="en-US" sz="3600">
                <a:latin typeface="Newfoundland" pitchFamily="32" charset="0"/>
              </a:rPr>
              <a:t> When do you use them?</a:t>
            </a:r>
          </a:p>
          <a:p>
            <a:pPr>
              <a:spcBef>
                <a:spcPts val="600"/>
              </a:spcBef>
              <a:buFont typeface="Wingdings" pitchFamily="2" charset="2"/>
              <a:buChar char="§"/>
            </a:pPr>
            <a:r>
              <a:rPr lang="en-GB" altLang="en-US" sz="3600">
                <a:latin typeface="Newfoundland" pitchFamily="32" charset="0"/>
              </a:rPr>
              <a:t> Who determines when and what to use?</a:t>
            </a:r>
          </a:p>
          <a:p>
            <a:endParaRPr lang="en-US" altLang="en-US" sz="3600">
              <a:latin typeface="Newfoundland" pitchFamily="32" charset="0"/>
            </a:endParaRPr>
          </a:p>
        </p:txBody>
      </p:sp>
      <p:sp>
        <p:nvSpPr>
          <p:cNvPr id="158722" name="Rectangle 2"/>
          <p:cNvSpPr>
            <a:spLocks noGrp="1" noChangeArrowheads="1"/>
          </p:cNvSpPr>
          <p:nvPr>
            <p:ph type="title"/>
          </p:nvPr>
        </p:nvSpPr>
        <p:spPr/>
        <p:txBody>
          <a:bodyPr>
            <a:normAutofit fontScale="90000"/>
          </a:bodyPr>
          <a:lstStyle/>
          <a:p>
            <a:r>
              <a:rPr lang="en-GB" altLang="en-US" sz="4100" dirty="0"/>
              <a:t>Accommodations and </a:t>
            </a:r>
            <a:r>
              <a:rPr lang="en-GB" altLang="en-US" sz="4100" dirty="0" smtClean="0"/>
              <a:t>Modifications</a:t>
            </a:r>
            <a:endParaRPr lang="en-US" altLang="en-US" sz="4100" dirty="0"/>
          </a:p>
        </p:txBody>
      </p:sp>
    </p:spTree>
    <p:extLst>
      <p:ext uri="{BB962C8B-B14F-4D97-AF65-F5344CB8AC3E}">
        <p14:creationId xmlns:p14="http://schemas.microsoft.com/office/powerpoint/2010/main" val="21293490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8722"/>
                                        </p:tgtEl>
                                        <p:attrNameLst>
                                          <p:attrName>style.visibility</p:attrName>
                                        </p:attrNameLst>
                                      </p:cBhvr>
                                      <p:to>
                                        <p:strVal val="visible"/>
                                      </p:to>
                                    </p:set>
                                    <p:animEffect transition="in" filter="fade">
                                      <p:cBhvr>
                                        <p:cTn id="7" dur="2000"/>
                                        <p:tgtEl>
                                          <p:spTgt spid="1587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8723">
                                            <p:txEl>
                                              <p:pRg st="0" end="0"/>
                                            </p:txEl>
                                          </p:spTgt>
                                        </p:tgtEl>
                                        <p:attrNameLst>
                                          <p:attrName>style.visibility</p:attrName>
                                        </p:attrNameLst>
                                      </p:cBhvr>
                                      <p:to>
                                        <p:strVal val="visible"/>
                                      </p:to>
                                    </p:set>
                                    <p:animEffect transition="in" filter="wipe(left)">
                                      <p:cBhvr>
                                        <p:cTn id="12" dur="500"/>
                                        <p:tgtEl>
                                          <p:spTgt spid="15872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58723">
                                            <p:txEl>
                                              <p:pRg st="1" end="1"/>
                                            </p:txEl>
                                          </p:spTgt>
                                        </p:tgtEl>
                                        <p:attrNameLst>
                                          <p:attrName>style.visibility</p:attrName>
                                        </p:attrNameLst>
                                      </p:cBhvr>
                                      <p:to>
                                        <p:strVal val="visible"/>
                                      </p:to>
                                    </p:set>
                                    <p:animEffect transition="in" filter="wipe(left)">
                                      <p:cBhvr>
                                        <p:cTn id="17" dur="500"/>
                                        <p:tgtEl>
                                          <p:spTgt spid="15872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58723">
                                            <p:txEl>
                                              <p:pRg st="2" end="2"/>
                                            </p:txEl>
                                          </p:spTgt>
                                        </p:tgtEl>
                                        <p:attrNameLst>
                                          <p:attrName>style.visibility</p:attrName>
                                        </p:attrNameLst>
                                      </p:cBhvr>
                                      <p:to>
                                        <p:strVal val="visible"/>
                                      </p:to>
                                    </p:set>
                                    <p:animEffect transition="in" filter="wipe(left)">
                                      <p:cBhvr>
                                        <p:cTn id="22" dur="500"/>
                                        <p:tgtEl>
                                          <p:spTgt spid="15872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8723">
                                            <p:txEl>
                                              <p:pRg st="3" end="3"/>
                                            </p:txEl>
                                          </p:spTgt>
                                        </p:tgtEl>
                                        <p:attrNameLst>
                                          <p:attrName>style.visibility</p:attrName>
                                        </p:attrNameLst>
                                      </p:cBhvr>
                                      <p:to>
                                        <p:strVal val="visible"/>
                                      </p:to>
                                    </p:set>
                                    <p:animEffect transition="in" filter="wipe(left)">
                                      <p:cBhvr>
                                        <p:cTn id="27" dur="500"/>
                                        <p:tgtEl>
                                          <p:spTgt spid="1587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3" grpId="0" build="p"/>
      <p:bldP spid="1587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3" name="Rectangle 3"/>
          <p:cNvSpPr>
            <a:spLocks noGrp="1" noChangeArrowheads="1"/>
          </p:cNvSpPr>
          <p:nvPr>
            <p:ph idx="1"/>
          </p:nvPr>
        </p:nvSpPr>
        <p:spPr/>
        <p:txBody>
          <a:bodyPr>
            <a:normAutofit lnSpcReduction="10000"/>
          </a:bodyPr>
          <a:lstStyle/>
          <a:p>
            <a:pPr>
              <a:buFont typeface="Wingdings" pitchFamily="2" charset="2"/>
              <a:buNone/>
            </a:pPr>
            <a:r>
              <a:rPr lang="en-GB" altLang="en-US" dirty="0" smtClean="0"/>
              <a:t>The </a:t>
            </a:r>
            <a:r>
              <a:rPr lang="en-GB" altLang="en-US" dirty="0"/>
              <a:t>actual teaching supports and services that the student may require to successfully demonstrate </a:t>
            </a:r>
            <a:r>
              <a:rPr lang="en-GB" altLang="en-US" dirty="0" smtClean="0"/>
              <a:t>learning</a:t>
            </a:r>
          </a:p>
          <a:p>
            <a:pPr>
              <a:buFont typeface="Wingdings" pitchFamily="2" charset="2"/>
              <a:buNone/>
            </a:pPr>
            <a:endParaRPr lang="en-GB" altLang="en-US" dirty="0" smtClean="0">
              <a:effectLst>
                <a:outerShdw blurRad="38100" dist="38100" dir="2700000" algn="tl">
                  <a:srgbClr val="C0C0C0"/>
                </a:outerShdw>
              </a:effectLst>
            </a:endParaRPr>
          </a:p>
          <a:p>
            <a:pPr>
              <a:buFont typeface="Wingdings" pitchFamily="2" charset="2"/>
              <a:buNone/>
            </a:pPr>
            <a:r>
              <a:rPr lang="en-GB" altLang="en-US" dirty="0" smtClean="0">
                <a:effectLst>
                  <a:outerShdw blurRad="38100" dist="38100" dir="2700000" algn="tl">
                    <a:srgbClr val="C0C0C0"/>
                  </a:outerShdw>
                </a:effectLst>
              </a:rPr>
              <a:t>Accommodations </a:t>
            </a:r>
            <a:r>
              <a:rPr lang="en-GB" altLang="en-US" dirty="0">
                <a:effectLst>
                  <a:outerShdw blurRad="38100" dist="38100" dir="2700000" algn="tl">
                    <a:srgbClr val="C0C0C0"/>
                  </a:outerShdw>
                </a:effectLst>
              </a:rPr>
              <a:t>should not </a:t>
            </a:r>
            <a:r>
              <a:rPr lang="en-GB" altLang="en-US" dirty="0" smtClean="0">
                <a:effectLst>
                  <a:outerShdw blurRad="38100" dist="38100" dir="2700000" algn="tl">
                    <a:srgbClr val="C0C0C0"/>
                  </a:outerShdw>
                </a:effectLst>
              </a:rPr>
              <a:t>change expectations </a:t>
            </a:r>
            <a:r>
              <a:rPr lang="en-GB" altLang="en-US" dirty="0">
                <a:effectLst>
                  <a:outerShdw blurRad="38100" dist="38100" dir="2700000" algn="tl">
                    <a:srgbClr val="C0C0C0"/>
                  </a:outerShdw>
                </a:effectLst>
              </a:rPr>
              <a:t>to the curriculum grade levels</a:t>
            </a:r>
            <a:r>
              <a:rPr lang="en-GB" altLang="en-US" dirty="0" smtClean="0">
                <a:effectLst>
                  <a:outerShdw blurRad="38100" dist="38100" dir="2700000" algn="tl">
                    <a:srgbClr val="C0C0C0"/>
                  </a:outerShdw>
                </a:effectLst>
              </a:rPr>
              <a:t>.</a:t>
            </a:r>
          </a:p>
          <a:p>
            <a:pPr>
              <a:buFont typeface="Wingdings" pitchFamily="2" charset="2"/>
              <a:buNone/>
            </a:pPr>
            <a:endParaRPr lang="en-GB" altLang="en-US" dirty="0">
              <a:effectLst>
                <a:outerShdw blurRad="38100" dist="38100" dir="2700000" algn="tl">
                  <a:srgbClr val="C0C0C0"/>
                </a:outerShdw>
              </a:effectLst>
            </a:endParaRPr>
          </a:p>
          <a:p>
            <a:pPr>
              <a:buFont typeface="Wingdings" pitchFamily="2" charset="2"/>
              <a:buNone/>
            </a:pPr>
            <a:r>
              <a:rPr lang="en-US" dirty="0" smtClean="0"/>
              <a:t>An </a:t>
            </a:r>
            <a:r>
              <a:rPr lang="en-US" b="1" dirty="0" smtClean="0"/>
              <a:t>accommodation </a:t>
            </a:r>
            <a:r>
              <a:rPr lang="en-US" dirty="0" smtClean="0"/>
              <a:t>is a change that helps a student overcome or work around the disability and </a:t>
            </a:r>
            <a:r>
              <a:rPr lang="en-US" b="1" dirty="0" smtClean="0"/>
              <a:t>DO NOT </a:t>
            </a:r>
            <a:r>
              <a:rPr lang="en-US" dirty="0" smtClean="0"/>
              <a:t>reduce learning expectations</a:t>
            </a:r>
            <a:endParaRPr lang="en-GB" altLang="en-US" dirty="0" smtClean="0"/>
          </a:p>
          <a:p>
            <a:pPr algn="ctr">
              <a:buFont typeface="Wingdings" pitchFamily="2" charset="2"/>
              <a:buNone/>
            </a:pPr>
            <a:endParaRPr lang="en-GB" altLang="en-US" dirty="0"/>
          </a:p>
          <a:p>
            <a:endParaRPr lang="en-US" altLang="en-US" dirty="0"/>
          </a:p>
        </p:txBody>
      </p:sp>
      <p:sp>
        <p:nvSpPr>
          <p:cNvPr id="163842" name="Rectangle 2"/>
          <p:cNvSpPr>
            <a:spLocks noGrp="1" noChangeArrowheads="1"/>
          </p:cNvSpPr>
          <p:nvPr>
            <p:ph type="title"/>
          </p:nvPr>
        </p:nvSpPr>
        <p:spPr/>
        <p:txBody>
          <a:bodyPr/>
          <a:lstStyle/>
          <a:p>
            <a:r>
              <a:rPr lang="en-US" altLang="en-US" dirty="0"/>
              <a:t>Accommodations</a:t>
            </a:r>
          </a:p>
        </p:txBody>
      </p:sp>
      <p:pic>
        <p:nvPicPr>
          <p:cNvPr id="163846"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1200" y="304800"/>
            <a:ext cx="1600200" cy="12192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7415917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4867" name="Rectangle 3"/>
          <p:cNvSpPr>
            <a:spLocks noGrp="1" noChangeArrowheads="1"/>
          </p:cNvSpPr>
          <p:nvPr>
            <p:ph idx="1"/>
          </p:nvPr>
        </p:nvSpPr>
        <p:spPr/>
        <p:txBody>
          <a:bodyPr>
            <a:normAutofit/>
          </a:bodyPr>
          <a:lstStyle/>
          <a:p>
            <a:r>
              <a:rPr lang="en-US" altLang="en-US" dirty="0"/>
              <a:t>Changes in </a:t>
            </a:r>
            <a:r>
              <a:rPr lang="en-US" altLang="en-US" i="1" u="sng" dirty="0">
                <a:effectLst>
                  <a:outerShdw blurRad="38100" dist="38100" dir="2700000" algn="tl">
                    <a:srgbClr val="C0C0C0"/>
                  </a:outerShdw>
                </a:effectLst>
              </a:rPr>
              <a:t>how</a:t>
            </a:r>
            <a:r>
              <a:rPr lang="en-US" altLang="en-US" dirty="0"/>
              <a:t> a student </a:t>
            </a:r>
            <a:r>
              <a:rPr lang="en-US" altLang="en-US" i="1" u="sng" dirty="0">
                <a:effectLst>
                  <a:outerShdw blurRad="38100" dist="38100" dir="2700000" algn="tl">
                    <a:srgbClr val="C0C0C0"/>
                  </a:outerShdw>
                </a:effectLst>
              </a:rPr>
              <a:t>accesses</a:t>
            </a:r>
            <a:r>
              <a:rPr lang="en-US" altLang="en-US" dirty="0"/>
              <a:t> information and demonstrates learning</a:t>
            </a:r>
          </a:p>
          <a:p>
            <a:r>
              <a:rPr lang="en-US" altLang="en-US" dirty="0"/>
              <a:t>Do not substantially change the </a:t>
            </a:r>
            <a:r>
              <a:rPr lang="en-US" altLang="en-US" i="1" u="sng" dirty="0">
                <a:effectLst>
                  <a:outerShdw blurRad="38100" dist="38100" dir="2700000" algn="tl">
                    <a:srgbClr val="C0C0C0"/>
                  </a:outerShdw>
                </a:effectLst>
              </a:rPr>
              <a:t>instructional</a:t>
            </a:r>
            <a:r>
              <a:rPr lang="en-US" altLang="en-US" dirty="0"/>
              <a:t> </a:t>
            </a:r>
            <a:r>
              <a:rPr lang="en-US" altLang="en-US" i="1" u="sng" dirty="0">
                <a:effectLst>
                  <a:outerShdw blurRad="38100" dist="38100" dir="2700000" algn="tl">
                    <a:srgbClr val="C0C0C0"/>
                  </a:outerShdw>
                </a:effectLst>
              </a:rPr>
              <a:t>level</a:t>
            </a:r>
            <a:r>
              <a:rPr lang="en-US" altLang="en-US" dirty="0"/>
              <a:t>, </a:t>
            </a:r>
            <a:r>
              <a:rPr lang="en-US" altLang="en-US" i="1" u="sng" dirty="0">
                <a:effectLst>
                  <a:outerShdw blurRad="38100" dist="38100" dir="2700000" algn="tl">
                    <a:srgbClr val="C0C0C0"/>
                  </a:outerShdw>
                </a:effectLst>
              </a:rPr>
              <a:t>content</a:t>
            </a:r>
            <a:r>
              <a:rPr lang="en-US" altLang="en-US" dirty="0"/>
              <a:t>, or </a:t>
            </a:r>
            <a:r>
              <a:rPr lang="en-US" altLang="en-US" i="1" u="sng" dirty="0">
                <a:effectLst>
                  <a:outerShdw blurRad="38100" dist="38100" dir="2700000" algn="tl">
                    <a:srgbClr val="C0C0C0"/>
                  </a:outerShdw>
                </a:effectLst>
              </a:rPr>
              <a:t>standard</a:t>
            </a:r>
          </a:p>
          <a:p>
            <a:r>
              <a:rPr lang="en-US" altLang="en-US" dirty="0"/>
              <a:t>Changes made in order to provide a student with </a:t>
            </a:r>
            <a:r>
              <a:rPr lang="en-US" altLang="en-US" i="1" u="sng" dirty="0">
                <a:effectLst>
                  <a:outerShdw blurRad="38100" dist="38100" dir="2700000" algn="tl">
                    <a:srgbClr val="C0C0C0"/>
                  </a:outerShdw>
                </a:effectLst>
              </a:rPr>
              <a:t>equal access</a:t>
            </a:r>
            <a:r>
              <a:rPr lang="en-US" altLang="en-US" dirty="0"/>
              <a:t> to learning and </a:t>
            </a:r>
            <a:r>
              <a:rPr lang="en-US" altLang="en-US" u="sng" dirty="0">
                <a:effectLst>
                  <a:outerShdw blurRad="38100" dist="38100" dir="2700000" algn="tl">
                    <a:srgbClr val="C0C0C0"/>
                  </a:outerShdw>
                </a:effectLst>
              </a:rPr>
              <a:t>equal opportunity</a:t>
            </a:r>
            <a:r>
              <a:rPr lang="en-US" altLang="en-US" dirty="0"/>
              <a:t> to show what he or she knows and can </a:t>
            </a:r>
            <a:r>
              <a:rPr lang="en-US" altLang="en-US" dirty="0" smtClean="0"/>
              <a:t>do.</a:t>
            </a:r>
            <a:endParaRPr lang="en-US" altLang="en-US" i="1" u="sng" dirty="0">
              <a:effectLst>
                <a:outerShdw blurRad="38100" dist="38100" dir="2700000" algn="tl">
                  <a:srgbClr val="C0C0C0"/>
                </a:outerShdw>
              </a:effectLst>
            </a:endParaRPr>
          </a:p>
        </p:txBody>
      </p:sp>
      <p:sp>
        <p:nvSpPr>
          <p:cNvPr id="164866" name="Rectangle 2"/>
          <p:cNvSpPr>
            <a:spLocks noGrp="1" noChangeArrowheads="1"/>
          </p:cNvSpPr>
          <p:nvPr>
            <p:ph type="title"/>
          </p:nvPr>
        </p:nvSpPr>
        <p:spPr/>
        <p:txBody>
          <a:bodyPr/>
          <a:lstStyle/>
          <a:p>
            <a:r>
              <a:rPr lang="en-US" altLang="en-US"/>
              <a:t>Accommodations</a:t>
            </a:r>
          </a:p>
        </p:txBody>
      </p:sp>
    </p:spTree>
    <p:extLst>
      <p:ext uri="{BB962C8B-B14F-4D97-AF65-F5344CB8AC3E}">
        <p14:creationId xmlns:p14="http://schemas.microsoft.com/office/powerpoint/2010/main" val="9229416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4866"/>
                                        </p:tgtEl>
                                        <p:attrNameLst>
                                          <p:attrName>style.visibility</p:attrName>
                                        </p:attrNameLst>
                                      </p:cBhvr>
                                      <p:to>
                                        <p:strVal val="visible"/>
                                      </p:to>
                                    </p:set>
                                    <p:animEffect transition="in" filter="fade">
                                      <p:cBhvr>
                                        <p:cTn id="7" dur="2000"/>
                                        <p:tgtEl>
                                          <p:spTgt spid="1648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4867">
                                            <p:txEl>
                                              <p:pRg st="0" end="0"/>
                                            </p:txEl>
                                          </p:spTgt>
                                        </p:tgtEl>
                                        <p:attrNameLst>
                                          <p:attrName>style.visibility</p:attrName>
                                        </p:attrNameLst>
                                      </p:cBhvr>
                                      <p:to>
                                        <p:strVal val="visible"/>
                                      </p:to>
                                    </p:set>
                                    <p:animEffect transition="in" filter="wipe(left)">
                                      <p:cBhvr>
                                        <p:cTn id="12" dur="500"/>
                                        <p:tgtEl>
                                          <p:spTgt spid="16486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64867">
                                            <p:txEl>
                                              <p:pRg st="1" end="1"/>
                                            </p:txEl>
                                          </p:spTgt>
                                        </p:tgtEl>
                                        <p:attrNameLst>
                                          <p:attrName>style.visibility</p:attrName>
                                        </p:attrNameLst>
                                      </p:cBhvr>
                                      <p:to>
                                        <p:strVal val="visible"/>
                                      </p:to>
                                    </p:set>
                                    <p:animEffect transition="in" filter="wipe(left)">
                                      <p:cBhvr>
                                        <p:cTn id="17" dur="500"/>
                                        <p:tgtEl>
                                          <p:spTgt spid="16486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64867">
                                            <p:txEl>
                                              <p:pRg st="2" end="2"/>
                                            </p:txEl>
                                          </p:spTgt>
                                        </p:tgtEl>
                                        <p:attrNameLst>
                                          <p:attrName>style.visibility</p:attrName>
                                        </p:attrNameLst>
                                      </p:cBhvr>
                                      <p:to>
                                        <p:strVal val="visible"/>
                                      </p:to>
                                    </p:set>
                                    <p:animEffect transition="in" filter="wipe(left)">
                                      <p:cBhvr>
                                        <p:cTn id="22" dur="500"/>
                                        <p:tgtEl>
                                          <p:spTgt spid="1648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build="p"/>
      <p:bldP spid="16486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9" name="Rectangle 3"/>
          <p:cNvSpPr>
            <a:spLocks noGrp="1" noChangeArrowheads="1"/>
          </p:cNvSpPr>
          <p:nvPr>
            <p:ph idx="1"/>
          </p:nvPr>
        </p:nvSpPr>
        <p:spPr>
          <a:xfrm flipH="1">
            <a:off x="8915400" y="6629400"/>
            <a:ext cx="76200" cy="76200"/>
          </a:xfrm>
        </p:spPr>
        <p:txBody>
          <a:bodyPr>
            <a:normAutofit fontScale="25000" lnSpcReduction="20000"/>
          </a:bodyPr>
          <a:lstStyle/>
          <a:p>
            <a:pPr>
              <a:lnSpc>
                <a:spcPct val="80000"/>
              </a:lnSpc>
              <a:buFont typeface="Wingdings" pitchFamily="2" charset="2"/>
              <a:buNone/>
            </a:pPr>
            <a:endParaRPr lang="en-US" altLang="en-US" sz="800"/>
          </a:p>
        </p:txBody>
      </p:sp>
      <p:sp>
        <p:nvSpPr>
          <p:cNvPr id="173058" name="Rectangle 2"/>
          <p:cNvSpPr>
            <a:spLocks noGrp="1" noChangeArrowheads="1"/>
          </p:cNvSpPr>
          <p:nvPr>
            <p:ph type="title"/>
          </p:nvPr>
        </p:nvSpPr>
        <p:spPr/>
        <p:txBody>
          <a:bodyPr>
            <a:normAutofit fontScale="90000"/>
          </a:bodyPr>
          <a:lstStyle/>
          <a:p>
            <a:r>
              <a:rPr lang="en-GB" altLang="en-US" sz="4000"/>
              <a:t>The</a:t>
            </a:r>
            <a:r>
              <a:rPr lang="en-GB" altLang="en-US" sz="4000">
                <a:solidFill>
                  <a:srgbClr val="FFFFFF"/>
                </a:solidFill>
              </a:rPr>
              <a:t> </a:t>
            </a:r>
            <a:r>
              <a:rPr lang="en-GB" altLang="en-US" sz="4000"/>
              <a:t>standard is not negotiable,</a:t>
            </a:r>
            <a:br>
              <a:rPr lang="en-GB" altLang="en-US" sz="4000"/>
            </a:br>
            <a:r>
              <a:rPr lang="en-GB" altLang="en-US" sz="4000"/>
              <a:t> but the road to it is.</a:t>
            </a:r>
            <a:endParaRPr lang="en-US" altLang="en-US" sz="4000"/>
          </a:p>
        </p:txBody>
      </p:sp>
      <p:pic>
        <p:nvPicPr>
          <p:cNvPr id="173061"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1752600"/>
            <a:ext cx="7543800" cy="4953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359417647"/>
      </p:ext>
    </p:extLst>
  </p:cSld>
  <p:clrMapOvr>
    <a:masterClrMapping/>
  </p:clrMapOvr>
  <p:transition>
    <p:comb/>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9" name="Rectangle 3"/>
          <p:cNvSpPr>
            <a:spLocks noGrp="1" noChangeArrowheads="1"/>
          </p:cNvSpPr>
          <p:nvPr>
            <p:ph idx="1"/>
          </p:nvPr>
        </p:nvSpPr>
        <p:spPr>
          <a:xfrm>
            <a:off x="457200" y="1371600"/>
            <a:ext cx="8229600" cy="5083208"/>
          </a:xfrm>
        </p:spPr>
        <p:txBody>
          <a:bodyPr/>
          <a:lstStyle/>
          <a:p>
            <a:pPr>
              <a:buFont typeface="Wingdings" pitchFamily="2" charset="2"/>
              <a:buNone/>
            </a:pPr>
            <a:r>
              <a:rPr lang="en-US" altLang="en-US" dirty="0"/>
              <a:t> </a:t>
            </a:r>
            <a:r>
              <a:rPr lang="en-US" altLang="en-US" dirty="0" smtClean="0"/>
              <a:t> </a:t>
            </a:r>
            <a:r>
              <a:rPr lang="en-US" altLang="en-US" sz="2400" b="1" dirty="0" smtClean="0"/>
              <a:t>Federal </a:t>
            </a:r>
            <a:r>
              <a:rPr lang="en-US" altLang="en-US" sz="2400" b="1" dirty="0"/>
              <a:t>and state laws and regulations require schools to provide accommodations and modifications to make sure that students with disabilities have access to an appropriate education program.</a:t>
            </a:r>
            <a:r>
              <a:rPr lang="en-US" altLang="en-US" b="1" dirty="0"/>
              <a:t> </a:t>
            </a:r>
          </a:p>
          <a:p>
            <a:pPr>
              <a:buFont typeface="Wingdings" pitchFamily="2" charset="2"/>
              <a:buNone/>
            </a:pPr>
            <a:endParaRPr lang="en-US" altLang="en-US" b="1" dirty="0"/>
          </a:p>
        </p:txBody>
      </p:sp>
      <p:sp>
        <p:nvSpPr>
          <p:cNvPr id="311298" name="Rectangle 2"/>
          <p:cNvSpPr>
            <a:spLocks noGrp="1" noChangeArrowheads="1"/>
          </p:cNvSpPr>
          <p:nvPr>
            <p:ph type="title"/>
          </p:nvPr>
        </p:nvSpPr>
        <p:spPr/>
        <p:txBody>
          <a:bodyPr>
            <a:normAutofit/>
          </a:bodyPr>
          <a:lstStyle/>
          <a:p>
            <a:r>
              <a:rPr lang="en-US" altLang="en-US"/>
              <a:t>What Does the Law Say?</a:t>
            </a:r>
          </a:p>
        </p:txBody>
      </p:sp>
      <p:sp>
        <p:nvSpPr>
          <p:cNvPr id="311300" name="Text Box 4"/>
          <p:cNvSpPr txBox="1">
            <a:spLocks noChangeArrowheads="1"/>
          </p:cNvSpPr>
          <p:nvPr/>
        </p:nvSpPr>
        <p:spPr bwMode="auto">
          <a:xfrm>
            <a:off x="517525" y="33178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latin typeface="Times New Roman" pitchFamily="18" charset="0"/>
            </a:endParaRPr>
          </a:p>
        </p:txBody>
      </p:sp>
      <p:sp>
        <p:nvSpPr>
          <p:cNvPr id="311301" name="Rectangle 5"/>
          <p:cNvSpPr>
            <a:spLocks noChangeArrowheads="1"/>
          </p:cNvSpPr>
          <p:nvPr/>
        </p:nvSpPr>
        <p:spPr bwMode="auto">
          <a:xfrm>
            <a:off x="457200" y="3657600"/>
            <a:ext cx="8377238"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kumimoji="1" lang="en-US" altLang="en-US" dirty="0">
                <a:latin typeface="Times New Roman" pitchFamily="18" charset="0"/>
              </a:rPr>
              <a:t>• </a:t>
            </a:r>
            <a:r>
              <a:rPr kumimoji="1" lang="en-US" altLang="en-US" sz="2000" dirty="0">
                <a:latin typeface="Arial" charset="0"/>
              </a:rPr>
              <a:t>The Individuals with Disabilities Education Improvement Act </a:t>
            </a:r>
          </a:p>
          <a:p>
            <a:pPr algn="l"/>
            <a:r>
              <a:rPr kumimoji="1" lang="en-US" altLang="en-US" sz="2000" dirty="0">
                <a:latin typeface="Arial" charset="0"/>
              </a:rPr>
              <a:t>  (IDEIA 2004) requires that students with disabilities have the </a:t>
            </a:r>
          </a:p>
          <a:p>
            <a:pPr algn="l"/>
            <a:r>
              <a:rPr kumimoji="1" lang="en-US" altLang="en-US" sz="2000" dirty="0">
                <a:latin typeface="Arial" charset="0"/>
              </a:rPr>
              <a:t>  opportunity to be involved and make progress in the general curriculum.</a:t>
            </a:r>
          </a:p>
        </p:txBody>
      </p:sp>
      <p:sp>
        <p:nvSpPr>
          <p:cNvPr id="311302" name="Text Box 6"/>
          <p:cNvSpPr txBox="1">
            <a:spLocks noChangeArrowheads="1"/>
          </p:cNvSpPr>
          <p:nvPr/>
        </p:nvSpPr>
        <p:spPr bwMode="auto">
          <a:xfrm>
            <a:off x="593725" y="46894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latin typeface="Times New Roman" pitchFamily="18" charset="0"/>
            </a:endParaRPr>
          </a:p>
        </p:txBody>
      </p:sp>
      <p:sp>
        <p:nvSpPr>
          <p:cNvPr id="311303" name="Rectangle 7"/>
          <p:cNvSpPr>
            <a:spLocks noChangeArrowheads="1"/>
          </p:cNvSpPr>
          <p:nvPr/>
        </p:nvSpPr>
        <p:spPr bwMode="auto">
          <a:xfrm>
            <a:off x="457200" y="4724400"/>
            <a:ext cx="767397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kumimoji="1" lang="en-US" altLang="en-US">
                <a:latin typeface="Times New Roman" pitchFamily="18" charset="0"/>
              </a:rPr>
              <a:t>• </a:t>
            </a:r>
            <a:r>
              <a:rPr kumimoji="1" lang="en-US" altLang="en-US" sz="2000">
                <a:latin typeface="Arial" charset="0"/>
              </a:rPr>
              <a:t>Section 504 of the Rehabilitation Act of 1973 requires that </a:t>
            </a:r>
          </a:p>
          <a:p>
            <a:pPr algn="l"/>
            <a:r>
              <a:rPr kumimoji="1" lang="en-US" altLang="en-US" sz="2000">
                <a:latin typeface="Arial" charset="0"/>
              </a:rPr>
              <a:t>  accommodations be provided to students with disabilities, even if </a:t>
            </a:r>
          </a:p>
          <a:p>
            <a:pPr algn="l"/>
            <a:r>
              <a:rPr kumimoji="1" lang="en-US" altLang="en-US" sz="2000">
                <a:latin typeface="Arial" charset="0"/>
              </a:rPr>
              <a:t>  they don’t have an IEP. </a:t>
            </a:r>
          </a:p>
        </p:txBody>
      </p:sp>
      <p:sp>
        <p:nvSpPr>
          <p:cNvPr id="311304" name="Rectangle 8"/>
          <p:cNvSpPr>
            <a:spLocks noChangeArrowheads="1"/>
          </p:cNvSpPr>
          <p:nvPr/>
        </p:nvSpPr>
        <p:spPr bwMode="auto">
          <a:xfrm>
            <a:off x="457200" y="5943600"/>
            <a:ext cx="8686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kumimoji="1" lang="en-US" altLang="en-US">
                <a:latin typeface="Times New Roman" pitchFamily="18" charset="0"/>
              </a:rPr>
              <a:t>• </a:t>
            </a:r>
            <a:r>
              <a:rPr kumimoji="1" lang="en-US" altLang="en-US" sz="2000">
                <a:latin typeface="Arial" charset="0"/>
              </a:rPr>
              <a:t>The Americans with Disabilities Act of 1990 prohibits discrimination                </a:t>
            </a:r>
          </a:p>
          <a:p>
            <a:pPr algn="l"/>
            <a:r>
              <a:rPr kumimoji="1" lang="en-US" altLang="en-US" sz="2000">
                <a:latin typeface="Arial" charset="0"/>
              </a:rPr>
              <a:t>   against any people with disabilities. </a:t>
            </a:r>
          </a:p>
        </p:txBody>
      </p:sp>
    </p:spTree>
    <p:extLst>
      <p:ext uri="{BB962C8B-B14F-4D97-AF65-F5344CB8AC3E}">
        <p14:creationId xmlns:p14="http://schemas.microsoft.com/office/powerpoint/2010/main" val="381727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11301"/>
                                        </p:tgtEl>
                                        <p:attrNameLst>
                                          <p:attrName>style.visibility</p:attrName>
                                        </p:attrNameLst>
                                      </p:cBhvr>
                                      <p:to>
                                        <p:strVal val="visible"/>
                                      </p:to>
                                    </p:set>
                                    <p:anim calcmode="lin" valueType="num">
                                      <p:cBhvr additive="base">
                                        <p:cTn id="7" dur="500" fill="hold"/>
                                        <p:tgtEl>
                                          <p:spTgt spid="311301"/>
                                        </p:tgtEl>
                                        <p:attrNameLst>
                                          <p:attrName>ppt_x</p:attrName>
                                        </p:attrNameLst>
                                      </p:cBhvr>
                                      <p:tavLst>
                                        <p:tav tm="0">
                                          <p:val>
                                            <p:strVal val="1+#ppt_w/2"/>
                                          </p:val>
                                        </p:tav>
                                        <p:tav tm="100000">
                                          <p:val>
                                            <p:strVal val="#ppt_x"/>
                                          </p:val>
                                        </p:tav>
                                      </p:tavLst>
                                    </p:anim>
                                    <p:anim calcmode="lin" valueType="num">
                                      <p:cBhvr additive="base">
                                        <p:cTn id="8" dur="500" fill="hold"/>
                                        <p:tgtEl>
                                          <p:spTgt spid="31130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11303"/>
                                        </p:tgtEl>
                                        <p:attrNameLst>
                                          <p:attrName>style.visibility</p:attrName>
                                        </p:attrNameLst>
                                      </p:cBhvr>
                                      <p:to>
                                        <p:strVal val="visible"/>
                                      </p:to>
                                    </p:set>
                                    <p:anim calcmode="lin" valueType="num">
                                      <p:cBhvr additive="base">
                                        <p:cTn id="13" dur="500" fill="hold"/>
                                        <p:tgtEl>
                                          <p:spTgt spid="311303"/>
                                        </p:tgtEl>
                                        <p:attrNameLst>
                                          <p:attrName>ppt_x</p:attrName>
                                        </p:attrNameLst>
                                      </p:cBhvr>
                                      <p:tavLst>
                                        <p:tav tm="0">
                                          <p:val>
                                            <p:strVal val="1+#ppt_w/2"/>
                                          </p:val>
                                        </p:tav>
                                        <p:tav tm="100000">
                                          <p:val>
                                            <p:strVal val="#ppt_x"/>
                                          </p:val>
                                        </p:tav>
                                      </p:tavLst>
                                    </p:anim>
                                    <p:anim calcmode="lin" valueType="num">
                                      <p:cBhvr additive="base">
                                        <p:cTn id="14" dur="500" fill="hold"/>
                                        <p:tgtEl>
                                          <p:spTgt spid="31130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11304"/>
                                        </p:tgtEl>
                                        <p:attrNameLst>
                                          <p:attrName>style.visibility</p:attrName>
                                        </p:attrNameLst>
                                      </p:cBhvr>
                                      <p:to>
                                        <p:strVal val="visible"/>
                                      </p:to>
                                    </p:set>
                                    <p:anim calcmode="lin" valueType="num">
                                      <p:cBhvr additive="base">
                                        <p:cTn id="19" dur="500" fill="hold"/>
                                        <p:tgtEl>
                                          <p:spTgt spid="311304"/>
                                        </p:tgtEl>
                                        <p:attrNameLst>
                                          <p:attrName>ppt_x</p:attrName>
                                        </p:attrNameLst>
                                      </p:cBhvr>
                                      <p:tavLst>
                                        <p:tav tm="0">
                                          <p:val>
                                            <p:strVal val="1+#ppt_w/2"/>
                                          </p:val>
                                        </p:tav>
                                        <p:tav tm="100000">
                                          <p:val>
                                            <p:strVal val="#ppt_x"/>
                                          </p:val>
                                        </p:tav>
                                      </p:tavLst>
                                    </p:anim>
                                    <p:anim calcmode="lin" valueType="num">
                                      <p:cBhvr additive="base">
                                        <p:cTn id="20" dur="500" fill="hold"/>
                                        <p:tgtEl>
                                          <p:spTgt spid="3113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301" grpId="0"/>
      <p:bldP spid="311303" grpId="0"/>
      <p:bldP spid="311304" grpId="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7379" name="Rectangle 3"/>
          <p:cNvSpPr>
            <a:spLocks noGrp="1" noChangeArrowheads="1"/>
          </p:cNvSpPr>
          <p:nvPr>
            <p:ph idx="1"/>
          </p:nvPr>
        </p:nvSpPr>
        <p:spPr/>
        <p:txBody>
          <a:bodyPr/>
          <a:lstStyle/>
          <a:p>
            <a:r>
              <a:rPr lang="en-US" altLang="en-US" dirty="0"/>
              <a:t>Students with a disability who have an IEP or 504 </a:t>
            </a:r>
            <a:r>
              <a:rPr lang="en-US" altLang="en-US" dirty="0" smtClean="0"/>
              <a:t>plan</a:t>
            </a:r>
          </a:p>
          <a:p>
            <a:endParaRPr lang="en-US" altLang="en-US" dirty="0"/>
          </a:p>
          <a:p>
            <a:r>
              <a:rPr lang="en-US" altLang="en-US" dirty="0"/>
              <a:t>Students without a disability who have barriers to </a:t>
            </a:r>
            <a:r>
              <a:rPr lang="en-US" altLang="en-US" dirty="0" smtClean="0"/>
              <a:t>learning</a:t>
            </a:r>
          </a:p>
          <a:p>
            <a:endParaRPr lang="en-US" altLang="en-US" dirty="0"/>
          </a:p>
          <a:p>
            <a:r>
              <a:rPr lang="en-US" altLang="en-US" dirty="0"/>
              <a:t>Students who receive ELL </a:t>
            </a:r>
            <a:r>
              <a:rPr lang="en-US" altLang="en-US" dirty="0" smtClean="0"/>
              <a:t>services</a:t>
            </a:r>
          </a:p>
          <a:p>
            <a:endParaRPr lang="en-US" altLang="en-US" dirty="0"/>
          </a:p>
          <a:p>
            <a:r>
              <a:rPr lang="en-US" altLang="en-US" dirty="0"/>
              <a:t>Students who are at risk of failure</a:t>
            </a:r>
          </a:p>
        </p:txBody>
      </p:sp>
      <p:sp>
        <p:nvSpPr>
          <p:cNvPr id="357378" name="Rectangle 2"/>
          <p:cNvSpPr>
            <a:spLocks noGrp="1" noChangeArrowheads="1"/>
          </p:cNvSpPr>
          <p:nvPr>
            <p:ph type="title"/>
          </p:nvPr>
        </p:nvSpPr>
        <p:spPr/>
        <p:txBody>
          <a:bodyPr>
            <a:normAutofit/>
          </a:bodyPr>
          <a:lstStyle/>
          <a:p>
            <a:r>
              <a:rPr lang="en-US" altLang="en-US"/>
              <a:t>Accommodations are for…</a:t>
            </a:r>
          </a:p>
        </p:txBody>
      </p:sp>
    </p:spTree>
    <p:extLst>
      <p:ext uri="{BB962C8B-B14F-4D97-AF65-F5344CB8AC3E}">
        <p14:creationId xmlns:p14="http://schemas.microsoft.com/office/powerpoint/2010/main" val="32946117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7378"/>
                                        </p:tgtEl>
                                        <p:attrNameLst>
                                          <p:attrName>style.visibility</p:attrName>
                                        </p:attrNameLst>
                                      </p:cBhvr>
                                      <p:to>
                                        <p:strVal val="visible"/>
                                      </p:to>
                                    </p:set>
                                    <p:animEffect transition="in" filter="fade">
                                      <p:cBhvr>
                                        <p:cTn id="7" dur="2000"/>
                                        <p:tgtEl>
                                          <p:spTgt spid="35737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57379">
                                            <p:txEl>
                                              <p:pRg st="0" end="0"/>
                                            </p:txEl>
                                          </p:spTgt>
                                        </p:tgtEl>
                                        <p:attrNameLst>
                                          <p:attrName>style.visibility</p:attrName>
                                        </p:attrNameLst>
                                      </p:cBhvr>
                                      <p:to>
                                        <p:strVal val="visible"/>
                                      </p:to>
                                    </p:set>
                                    <p:animEffect transition="in" filter="wipe(left)">
                                      <p:cBhvr>
                                        <p:cTn id="12" dur="500"/>
                                        <p:tgtEl>
                                          <p:spTgt spid="35737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57379">
                                            <p:txEl>
                                              <p:pRg st="2" end="2"/>
                                            </p:txEl>
                                          </p:spTgt>
                                        </p:tgtEl>
                                        <p:attrNameLst>
                                          <p:attrName>style.visibility</p:attrName>
                                        </p:attrNameLst>
                                      </p:cBhvr>
                                      <p:to>
                                        <p:strVal val="visible"/>
                                      </p:to>
                                    </p:set>
                                    <p:animEffect transition="in" filter="wipe(left)">
                                      <p:cBhvr>
                                        <p:cTn id="17" dur="500"/>
                                        <p:tgtEl>
                                          <p:spTgt spid="35737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57379">
                                            <p:txEl>
                                              <p:pRg st="4" end="4"/>
                                            </p:txEl>
                                          </p:spTgt>
                                        </p:tgtEl>
                                        <p:attrNameLst>
                                          <p:attrName>style.visibility</p:attrName>
                                        </p:attrNameLst>
                                      </p:cBhvr>
                                      <p:to>
                                        <p:strVal val="visible"/>
                                      </p:to>
                                    </p:set>
                                    <p:animEffect transition="in" filter="wipe(left)">
                                      <p:cBhvr>
                                        <p:cTn id="22" dur="500"/>
                                        <p:tgtEl>
                                          <p:spTgt spid="357379">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57379">
                                            <p:txEl>
                                              <p:pRg st="6" end="6"/>
                                            </p:txEl>
                                          </p:spTgt>
                                        </p:tgtEl>
                                        <p:attrNameLst>
                                          <p:attrName>style.visibility</p:attrName>
                                        </p:attrNameLst>
                                      </p:cBhvr>
                                      <p:to>
                                        <p:strVal val="visible"/>
                                      </p:to>
                                    </p:set>
                                    <p:animEffect transition="in" filter="wipe(left)">
                                      <p:cBhvr>
                                        <p:cTn id="27" dur="500"/>
                                        <p:tgtEl>
                                          <p:spTgt spid="35737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7379" grpId="0" build="p"/>
      <p:bldP spid="35737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Rectangle 3"/>
          <p:cNvSpPr>
            <a:spLocks noGrp="1" noChangeArrowheads="1"/>
          </p:cNvSpPr>
          <p:nvPr>
            <p:ph idx="1"/>
          </p:nvPr>
        </p:nvSpPr>
        <p:spPr/>
        <p:txBody>
          <a:bodyPr>
            <a:normAutofit/>
          </a:bodyPr>
          <a:lstStyle/>
          <a:p>
            <a:pPr>
              <a:buFont typeface="Wingdings" pitchFamily="2" charset="2"/>
              <a:buNone/>
            </a:pPr>
            <a:r>
              <a:rPr lang="en-GB" altLang="en-US" dirty="0"/>
              <a:t> </a:t>
            </a:r>
            <a:r>
              <a:rPr lang="en-GB" altLang="en-US" dirty="0" smtClean="0"/>
              <a:t>Changes </a:t>
            </a:r>
            <a:r>
              <a:rPr lang="en-GB" altLang="en-US" dirty="0"/>
              <a:t>made to curriculum expectations </a:t>
            </a:r>
            <a:r>
              <a:rPr lang="en-GB" altLang="en-US" dirty="0" smtClean="0"/>
              <a:t>in order </a:t>
            </a:r>
            <a:r>
              <a:rPr lang="en-GB" altLang="en-US" dirty="0"/>
              <a:t>to meet the needs of the student</a:t>
            </a:r>
          </a:p>
          <a:p>
            <a:pPr algn="ctr">
              <a:buFont typeface="Wingdings" pitchFamily="2" charset="2"/>
              <a:buNone/>
            </a:pPr>
            <a:endParaRPr lang="en-GB" altLang="en-US" dirty="0"/>
          </a:p>
          <a:p>
            <a:pPr algn="ctr">
              <a:buFont typeface="Wingdings" pitchFamily="2" charset="2"/>
              <a:buNone/>
            </a:pPr>
            <a:r>
              <a:rPr lang="en-US" altLang="en-US" b="1" dirty="0" smtClean="0">
                <a:effectLst>
                  <a:outerShdw blurRad="38100" dist="38100" dir="2700000" algn="tl">
                    <a:srgbClr val="C0C0C0"/>
                  </a:outerShdw>
                </a:effectLst>
              </a:rPr>
              <a:t>Modifications </a:t>
            </a:r>
            <a:r>
              <a:rPr lang="en-US" altLang="en-US" b="1" dirty="0">
                <a:effectLst>
                  <a:outerShdw blurRad="38100" dist="38100" dir="2700000" algn="tl">
                    <a:srgbClr val="C0C0C0"/>
                  </a:outerShdw>
                </a:effectLst>
              </a:rPr>
              <a:t>are changes in what </a:t>
            </a:r>
            <a:r>
              <a:rPr lang="en-US" altLang="en-US" b="1" dirty="0" smtClean="0">
                <a:effectLst>
                  <a:outerShdw blurRad="38100" dist="38100" dir="2700000" algn="tl">
                    <a:srgbClr val="C0C0C0"/>
                  </a:outerShdw>
                </a:effectLst>
              </a:rPr>
              <a:t>the student is </a:t>
            </a:r>
            <a:r>
              <a:rPr lang="en-US" altLang="en-US" b="1" dirty="0">
                <a:effectLst>
                  <a:outerShdw blurRad="38100" dist="38100" dir="2700000" algn="tl">
                    <a:srgbClr val="C0C0C0"/>
                  </a:outerShdw>
                </a:effectLst>
              </a:rPr>
              <a:t>expected to learn </a:t>
            </a:r>
          </a:p>
          <a:p>
            <a:pPr algn="ctr">
              <a:buFont typeface="Wingdings" pitchFamily="2" charset="2"/>
              <a:buNone/>
            </a:pPr>
            <a:r>
              <a:rPr lang="en-US" altLang="en-US" b="1" dirty="0" smtClean="0">
                <a:effectLst>
                  <a:outerShdw blurRad="38100" dist="38100" dir="2700000" algn="tl">
                    <a:srgbClr val="C0C0C0"/>
                  </a:outerShdw>
                </a:effectLst>
              </a:rPr>
              <a:t>     and </a:t>
            </a:r>
            <a:r>
              <a:rPr lang="en-US" altLang="en-US" b="1" dirty="0">
                <a:effectLst>
                  <a:outerShdw blurRad="38100" dist="38100" dir="2700000" algn="tl">
                    <a:srgbClr val="C0C0C0"/>
                  </a:outerShdw>
                </a:effectLst>
              </a:rPr>
              <a:t>demonstrate in the content area.</a:t>
            </a:r>
          </a:p>
          <a:p>
            <a:pPr algn="ctr">
              <a:buFont typeface="Wingdings" pitchFamily="2" charset="2"/>
              <a:buNone/>
            </a:pPr>
            <a:endParaRPr lang="en-US" altLang="en-US" b="1" dirty="0">
              <a:effectLst>
                <a:outerShdw blurRad="38100" dist="38100" dir="2700000" algn="tl">
                  <a:srgbClr val="C0C0C0"/>
                </a:outerShdw>
              </a:effectLst>
            </a:endParaRPr>
          </a:p>
        </p:txBody>
      </p:sp>
      <p:sp>
        <p:nvSpPr>
          <p:cNvPr id="171010" name="Rectangle 2"/>
          <p:cNvSpPr>
            <a:spLocks noGrp="1" noChangeArrowheads="1"/>
          </p:cNvSpPr>
          <p:nvPr>
            <p:ph type="title"/>
          </p:nvPr>
        </p:nvSpPr>
        <p:spPr/>
        <p:txBody>
          <a:bodyPr/>
          <a:lstStyle/>
          <a:p>
            <a:r>
              <a:rPr lang="en-US" altLang="en-US"/>
              <a:t>Modifications</a:t>
            </a:r>
          </a:p>
        </p:txBody>
      </p:sp>
    </p:spTree>
    <p:extLst>
      <p:ext uri="{BB962C8B-B14F-4D97-AF65-F5344CB8AC3E}">
        <p14:creationId xmlns:p14="http://schemas.microsoft.com/office/powerpoint/2010/main" val="15676539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Making an assignment easier so the student is not doing the same level of work as other students is an example of a modification.</a:t>
            </a:r>
          </a:p>
          <a:p>
            <a:endParaRPr lang="en-US" dirty="0"/>
          </a:p>
        </p:txBody>
      </p:sp>
      <p:sp>
        <p:nvSpPr>
          <p:cNvPr id="2" name="Title 1"/>
          <p:cNvSpPr>
            <a:spLocks noGrp="1"/>
          </p:cNvSpPr>
          <p:nvPr>
            <p:ph type="title"/>
          </p:nvPr>
        </p:nvSpPr>
        <p:spPr/>
        <p:txBody>
          <a:bodyPr>
            <a:normAutofit/>
          </a:bodyPr>
          <a:lstStyle/>
          <a:p>
            <a:r>
              <a:rPr lang="en-US" dirty="0" smtClean="0"/>
              <a:t>Modifications can be:</a:t>
            </a:r>
            <a:endParaRPr lang="en-US" dirty="0"/>
          </a:p>
        </p:txBody>
      </p:sp>
    </p:spTree>
    <p:extLst>
      <p:ext uri="{BB962C8B-B14F-4D97-AF65-F5344CB8AC3E}">
        <p14:creationId xmlns:p14="http://schemas.microsoft.com/office/powerpoint/2010/main" val="14889610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Grp="1" noChangeArrowheads="1"/>
          </p:cNvSpPr>
          <p:nvPr>
            <p:ph idx="1"/>
          </p:nvPr>
        </p:nvSpPr>
        <p:spPr>
          <a:xfrm>
            <a:off x="838200" y="1981200"/>
            <a:ext cx="8077200" cy="4114800"/>
          </a:xfrm>
        </p:spPr>
        <p:txBody>
          <a:bodyPr/>
          <a:lstStyle/>
          <a:p>
            <a:pPr marL="109728" indent="0">
              <a:buNone/>
            </a:pPr>
            <a:r>
              <a:rPr lang="en-US" altLang="en-US" dirty="0" smtClean="0"/>
              <a:t>Change </a:t>
            </a:r>
            <a:r>
              <a:rPr lang="en-US" altLang="en-US" dirty="0"/>
              <a:t>the content and performance expectations for what a student should learn.  For example, a student may work at a different level ( for example, at a 4th grade level instead of a 6th grade level in reading) or study fewer concepts or skills.</a:t>
            </a:r>
          </a:p>
        </p:txBody>
      </p:sp>
      <p:sp>
        <p:nvSpPr>
          <p:cNvPr id="58370" name="Rectangle 2"/>
          <p:cNvSpPr>
            <a:spLocks noGrp="1" noChangeArrowheads="1"/>
          </p:cNvSpPr>
          <p:nvPr>
            <p:ph type="title"/>
          </p:nvPr>
        </p:nvSpPr>
        <p:spPr>
          <a:xfrm>
            <a:off x="1066800" y="457200"/>
            <a:ext cx="6096000" cy="1143000"/>
          </a:xfrm>
        </p:spPr>
        <p:txBody>
          <a:bodyPr/>
          <a:lstStyle/>
          <a:p>
            <a:r>
              <a:rPr lang="en-US" altLang="en-US" dirty="0"/>
              <a:t>Modifications</a:t>
            </a:r>
          </a:p>
        </p:txBody>
      </p:sp>
    </p:spTree>
    <p:extLst>
      <p:ext uri="{BB962C8B-B14F-4D97-AF65-F5344CB8AC3E}">
        <p14:creationId xmlns:p14="http://schemas.microsoft.com/office/powerpoint/2010/main" val="2987086054"/>
      </p:ext>
    </p:extLst>
  </p:cSld>
  <p:clrMapOvr>
    <a:masterClrMapping/>
  </p:clrMapOvr>
  <p:transition>
    <p:random/>
    <p:sndAc>
      <p:stSnd>
        <p:snd r:embed="rId2" name="Slide Projector"/>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9987" name="Rectangle 3"/>
          <p:cNvSpPr>
            <a:spLocks noGrp="1" noChangeArrowheads="1"/>
          </p:cNvSpPr>
          <p:nvPr>
            <p:ph idx="1"/>
          </p:nvPr>
        </p:nvSpPr>
        <p:spPr/>
        <p:txBody>
          <a:bodyPr>
            <a:normAutofit/>
          </a:bodyPr>
          <a:lstStyle/>
          <a:p>
            <a:r>
              <a:rPr lang="en-GB" altLang="en-US" dirty="0"/>
              <a:t>Made when the </a:t>
            </a:r>
            <a:r>
              <a:rPr lang="en-GB" altLang="en-US" i="1" u="sng" dirty="0">
                <a:effectLst>
                  <a:outerShdw blurRad="38100" dist="38100" dir="2700000" algn="tl">
                    <a:srgbClr val="C0C0C0"/>
                  </a:outerShdw>
                </a:effectLst>
              </a:rPr>
              <a:t>expectations</a:t>
            </a:r>
            <a:r>
              <a:rPr lang="en-GB" altLang="en-US" dirty="0"/>
              <a:t> are beyond the student’s </a:t>
            </a:r>
            <a:r>
              <a:rPr lang="en-GB" altLang="en-US" i="1" u="sng" dirty="0">
                <a:effectLst>
                  <a:outerShdw blurRad="38100" dist="38100" dir="2700000" algn="tl">
                    <a:srgbClr val="C0C0C0"/>
                  </a:outerShdw>
                </a:effectLst>
              </a:rPr>
              <a:t>level</a:t>
            </a:r>
            <a:r>
              <a:rPr lang="en-GB" altLang="en-US" dirty="0"/>
              <a:t> of </a:t>
            </a:r>
            <a:r>
              <a:rPr lang="en-GB" altLang="en-US" i="1" u="sng" dirty="0">
                <a:effectLst>
                  <a:outerShdw blurRad="38100" dist="38100" dir="2700000" algn="tl">
                    <a:srgbClr val="C0C0C0"/>
                  </a:outerShdw>
                </a:effectLst>
              </a:rPr>
              <a:t>ability</a:t>
            </a:r>
          </a:p>
          <a:p>
            <a:r>
              <a:rPr lang="en-US" altLang="en-US" dirty="0"/>
              <a:t>Alter the </a:t>
            </a:r>
            <a:r>
              <a:rPr lang="en-US" altLang="en-US" i="1" u="sng" dirty="0">
                <a:effectLst>
                  <a:outerShdw blurRad="38100" dist="38100" dir="2700000" algn="tl">
                    <a:srgbClr val="C0C0C0"/>
                  </a:outerShdw>
                </a:effectLst>
              </a:rPr>
              <a:t>standard</a:t>
            </a:r>
            <a:r>
              <a:rPr lang="en-US" altLang="en-US" dirty="0"/>
              <a:t> or what the test or assignment is supposed to measure</a:t>
            </a:r>
            <a:endParaRPr lang="en-GB" altLang="en-US" dirty="0"/>
          </a:p>
          <a:p>
            <a:r>
              <a:rPr lang="en-GB" altLang="en-US" dirty="0"/>
              <a:t>May be minimal or very complex depending on the student’s </a:t>
            </a:r>
            <a:r>
              <a:rPr lang="en-GB" altLang="en-US" i="1" u="sng" dirty="0">
                <a:effectLst>
                  <a:outerShdw blurRad="38100" dist="38100" dir="2700000" algn="tl">
                    <a:srgbClr val="C0C0C0"/>
                  </a:outerShdw>
                </a:effectLst>
              </a:rPr>
              <a:t>performance</a:t>
            </a:r>
          </a:p>
          <a:p>
            <a:r>
              <a:rPr lang="en-GB" altLang="en-US" dirty="0"/>
              <a:t>Must be clearly acknowledged in the </a:t>
            </a:r>
            <a:r>
              <a:rPr lang="en-GB" altLang="en-US" i="1" u="sng" dirty="0">
                <a:effectLst>
                  <a:outerShdw blurRad="38100" dist="38100" dir="2700000" algn="tl">
                    <a:srgbClr val="C0C0C0"/>
                  </a:outerShdw>
                </a:effectLst>
              </a:rPr>
              <a:t>IEP</a:t>
            </a:r>
            <a:endParaRPr lang="en-US" altLang="en-US" i="1" u="sng" dirty="0">
              <a:effectLst>
                <a:outerShdw blurRad="38100" dist="38100" dir="2700000" algn="tl">
                  <a:srgbClr val="C0C0C0"/>
                </a:outerShdw>
              </a:effectLst>
            </a:endParaRPr>
          </a:p>
        </p:txBody>
      </p:sp>
      <p:sp>
        <p:nvSpPr>
          <p:cNvPr id="169986" name="Rectangle 2"/>
          <p:cNvSpPr>
            <a:spLocks noGrp="1" noChangeArrowheads="1"/>
          </p:cNvSpPr>
          <p:nvPr>
            <p:ph type="title"/>
          </p:nvPr>
        </p:nvSpPr>
        <p:spPr/>
        <p:txBody>
          <a:bodyPr/>
          <a:lstStyle/>
          <a:p>
            <a:r>
              <a:rPr lang="en-US" altLang="en-US"/>
              <a:t>Modifications</a:t>
            </a:r>
          </a:p>
        </p:txBody>
      </p:sp>
    </p:spTree>
    <p:extLst>
      <p:ext uri="{BB962C8B-B14F-4D97-AF65-F5344CB8AC3E}">
        <p14:creationId xmlns:p14="http://schemas.microsoft.com/office/powerpoint/2010/main" val="38227306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9986"/>
                                        </p:tgtEl>
                                        <p:attrNameLst>
                                          <p:attrName>style.visibility</p:attrName>
                                        </p:attrNameLst>
                                      </p:cBhvr>
                                      <p:to>
                                        <p:strVal val="visible"/>
                                      </p:to>
                                    </p:set>
                                    <p:animEffect transition="in" filter="fade">
                                      <p:cBhvr>
                                        <p:cTn id="7" dur="2000"/>
                                        <p:tgtEl>
                                          <p:spTgt spid="1699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9987">
                                            <p:txEl>
                                              <p:pRg st="0" end="0"/>
                                            </p:txEl>
                                          </p:spTgt>
                                        </p:tgtEl>
                                        <p:attrNameLst>
                                          <p:attrName>style.visibility</p:attrName>
                                        </p:attrNameLst>
                                      </p:cBhvr>
                                      <p:to>
                                        <p:strVal val="visible"/>
                                      </p:to>
                                    </p:set>
                                    <p:animEffect transition="in" filter="wipe(left)">
                                      <p:cBhvr>
                                        <p:cTn id="12" dur="500"/>
                                        <p:tgtEl>
                                          <p:spTgt spid="16998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69987">
                                            <p:txEl>
                                              <p:pRg st="1" end="1"/>
                                            </p:txEl>
                                          </p:spTgt>
                                        </p:tgtEl>
                                        <p:attrNameLst>
                                          <p:attrName>style.visibility</p:attrName>
                                        </p:attrNameLst>
                                      </p:cBhvr>
                                      <p:to>
                                        <p:strVal val="visible"/>
                                      </p:to>
                                    </p:set>
                                    <p:animEffect transition="in" filter="wipe(left)">
                                      <p:cBhvr>
                                        <p:cTn id="17" dur="500"/>
                                        <p:tgtEl>
                                          <p:spTgt spid="16998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69987">
                                            <p:txEl>
                                              <p:pRg st="2" end="2"/>
                                            </p:txEl>
                                          </p:spTgt>
                                        </p:tgtEl>
                                        <p:attrNameLst>
                                          <p:attrName>style.visibility</p:attrName>
                                        </p:attrNameLst>
                                      </p:cBhvr>
                                      <p:to>
                                        <p:strVal val="visible"/>
                                      </p:to>
                                    </p:set>
                                    <p:animEffect transition="in" filter="wipe(left)">
                                      <p:cBhvr>
                                        <p:cTn id="22" dur="500"/>
                                        <p:tgtEl>
                                          <p:spTgt spid="16998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69987">
                                            <p:txEl>
                                              <p:pRg st="3" end="3"/>
                                            </p:txEl>
                                          </p:spTgt>
                                        </p:tgtEl>
                                        <p:attrNameLst>
                                          <p:attrName>style.visibility</p:attrName>
                                        </p:attrNameLst>
                                      </p:cBhvr>
                                      <p:to>
                                        <p:strVal val="visible"/>
                                      </p:to>
                                    </p:set>
                                    <p:animEffect transition="in" filter="wipe(left)">
                                      <p:cBhvr>
                                        <p:cTn id="27" dur="500"/>
                                        <p:tgtEl>
                                          <p:spTgt spid="16998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7" grpId="0" build="p"/>
      <p:bldP spid="16998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ctrTitle"/>
          </p:nvPr>
        </p:nvSpPr>
        <p:spPr>
          <a:xfrm>
            <a:off x="650875" y="749300"/>
            <a:ext cx="7842250" cy="1647825"/>
          </a:xfrm>
          <a:ln/>
          <a:extLs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spAutoFit/>
          </a:bodyPr>
          <a:lstStyle/>
          <a:p>
            <a:pPr defTabSz="457200">
              <a:buClr>
                <a:srgbClr val="CC000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z="5100" b="0">
                <a:solidFill>
                  <a:srgbClr val="CC0000"/>
                </a:solidFill>
                <a:ea typeface="Arial Unicode MS" pitchFamily="34" charset="-128"/>
                <a:cs typeface="Arial Unicode MS" pitchFamily="34" charset="-128"/>
              </a:rPr>
              <a:t>Differences between the two…</a:t>
            </a:r>
          </a:p>
        </p:txBody>
      </p:sp>
      <p:sp>
        <p:nvSpPr>
          <p:cNvPr id="175107" name="Rectangle 3"/>
          <p:cNvSpPr>
            <a:spLocks noGrp="1" noChangeArrowheads="1"/>
          </p:cNvSpPr>
          <p:nvPr>
            <p:ph type="subTitle" idx="1"/>
          </p:nvPr>
        </p:nvSpPr>
        <p:spPr>
          <a:xfrm>
            <a:off x="1447800" y="3429000"/>
            <a:ext cx="7010400" cy="739775"/>
          </a:xfrm>
          <a:ln/>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p>
            <a:pPr defTabSz="457200">
              <a:lnSpc>
                <a:spcPct val="80000"/>
              </a:lnSpc>
              <a:spcBef>
                <a:spcPct val="0"/>
              </a:spcBef>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altLang="en-US" sz="2400" b="1">
              <a:latin typeface="Times New Roman" pitchFamily="18" charset="0"/>
            </a:endParaRPr>
          </a:p>
          <a:p>
            <a:pPr defTabSz="457200">
              <a:lnSpc>
                <a:spcPct val="80000"/>
              </a:lnSpc>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altLang="en-US" sz="2400" b="1">
              <a:latin typeface="Times New Roman" pitchFamily="18" charset="0"/>
            </a:endParaRPr>
          </a:p>
        </p:txBody>
      </p:sp>
      <p:pic>
        <p:nvPicPr>
          <p:cNvPr id="17510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7400" y="2743200"/>
            <a:ext cx="5029200" cy="35480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614451536"/>
      </p:ext>
    </p:extLst>
  </p:cSld>
  <p:clrMapOvr>
    <a:masterClrMapping/>
  </p:clrMapOvr>
  <p:transition spd="med">
    <p:cover dir="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2386" name="Group 114"/>
          <p:cNvGraphicFramePr>
            <a:graphicFrameLocks noGrp="1"/>
          </p:cNvGraphicFramePr>
          <p:nvPr>
            <p:ph type="tbl" idx="1"/>
          </p:nvPr>
        </p:nvGraphicFramePr>
        <p:xfrm>
          <a:off x="228600" y="533400"/>
          <a:ext cx="8686800" cy="5691188"/>
        </p:xfrm>
        <a:graphic>
          <a:graphicData uri="http://schemas.openxmlformats.org/drawingml/2006/table">
            <a:tbl>
              <a:tblPr/>
              <a:tblGrid>
                <a:gridCol w="4343400"/>
                <a:gridCol w="4343400"/>
              </a:tblGrid>
              <a:tr h="1143000">
                <a:tc>
                  <a:txBody>
                    <a:bodyPr/>
                    <a:lstStyle>
                      <a:lvl1pPr algn="l" eaLnBrk="0" hangingPunct="0">
                        <a:spcBef>
                          <a:spcPct val="20000"/>
                        </a:spcBef>
                        <a:buClr>
                          <a:srgbClr val="3A5047"/>
                        </a:buClr>
                        <a:buSzPct val="75000"/>
                        <a:buFont typeface="Wingdings" pitchFamily="2" charset="2"/>
                        <a:defRPr kumimoji="1" sz="2800">
                          <a:solidFill>
                            <a:schemeClr val="tx1"/>
                          </a:solidFill>
                          <a:latin typeface="Arial" charset="0"/>
                        </a:defRPr>
                      </a:lvl1pPr>
                      <a:lvl2pPr algn="l" eaLnBrk="0" hangingPunct="0">
                        <a:spcBef>
                          <a:spcPct val="20000"/>
                        </a:spcBef>
                        <a:buClr>
                          <a:srgbClr val="3A5047"/>
                        </a:buClr>
                        <a:buSzPct val="75000"/>
                        <a:buFont typeface="Wingdings" pitchFamily="2" charset="2"/>
                        <a:defRPr kumimoji="1" sz="2400">
                          <a:solidFill>
                            <a:schemeClr val="tx1"/>
                          </a:solidFill>
                          <a:latin typeface="Arial" charset="0"/>
                        </a:defRPr>
                      </a:lvl2pPr>
                      <a:lvl3pPr algn="l" eaLnBrk="0" hangingPunct="0">
                        <a:spcBef>
                          <a:spcPct val="20000"/>
                        </a:spcBef>
                        <a:buClr>
                          <a:srgbClr val="3A5047"/>
                        </a:buClr>
                        <a:buSzPct val="75000"/>
                        <a:buFont typeface="Wingdings" pitchFamily="2" charset="2"/>
                        <a:defRPr kumimoji="1" sz="2000">
                          <a:solidFill>
                            <a:schemeClr val="tx1"/>
                          </a:solidFill>
                          <a:latin typeface="Arial" charset="0"/>
                        </a:defRPr>
                      </a:lvl3pPr>
                      <a:lvl4pPr algn="l" eaLnBrk="0" hangingPunct="0">
                        <a:spcBef>
                          <a:spcPct val="20000"/>
                        </a:spcBef>
                        <a:buClr>
                          <a:srgbClr val="3A5047"/>
                        </a:buClr>
                        <a:buSzPct val="75000"/>
                        <a:buFont typeface="Wingdings" pitchFamily="2" charset="2"/>
                        <a:defRPr kumimoji="1">
                          <a:solidFill>
                            <a:schemeClr val="tx1"/>
                          </a:solidFill>
                          <a:latin typeface="Arial" charset="0"/>
                        </a:defRPr>
                      </a:lvl4pPr>
                      <a:lvl5pPr algn="l" eaLnBrk="0" hangingPunct="0">
                        <a:spcBef>
                          <a:spcPct val="20000"/>
                        </a:spcBef>
                        <a:buClr>
                          <a:srgbClr val="3A5047"/>
                        </a:buClr>
                        <a:buSzPct val="75000"/>
                        <a:buFont typeface="Wingdings" pitchFamily="2" charset="2"/>
                        <a:defRPr kumimoji="1">
                          <a:solidFill>
                            <a:schemeClr val="tx1"/>
                          </a:solidFill>
                          <a:latin typeface="Arial" charset="0"/>
                        </a:defRPr>
                      </a:lvl5pPr>
                      <a:lvl6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6pPr>
                      <a:lvl7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7pPr>
                      <a:lvl8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8pPr>
                      <a:lvl9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
                          <a:srgbClr val="3A5047"/>
                        </a:buClr>
                        <a:buSzPct val="75000"/>
                        <a:buFont typeface="Wingdings" pitchFamily="2" charset="2"/>
                        <a:buNone/>
                        <a:tabLst/>
                      </a:pPr>
                      <a:r>
                        <a:rPr kumimoji="1" lang="en-US" altLang="en-US" sz="3600" b="1" i="0" u="none" strike="noStrike" cap="none" normalizeH="0" baseline="0" smtClean="0">
                          <a:ln>
                            <a:noFill/>
                          </a:ln>
                          <a:solidFill>
                            <a:schemeClr val="tx1"/>
                          </a:solidFill>
                          <a:effectLst/>
                          <a:latin typeface="Arial" charset="0"/>
                        </a:rPr>
                        <a:t>Accommodations</a:t>
                      </a:r>
                    </a:p>
                    <a:p>
                      <a:pPr marL="0" marR="0" lvl="0" indent="0" algn="ctr" defTabSz="914400" rtl="0" eaLnBrk="0" fontAlgn="base" latinLnBrk="0" hangingPunct="0">
                        <a:lnSpc>
                          <a:spcPct val="100000"/>
                        </a:lnSpc>
                        <a:spcBef>
                          <a:spcPct val="20000"/>
                        </a:spcBef>
                        <a:spcAft>
                          <a:spcPct val="0"/>
                        </a:spcAft>
                        <a:buClr>
                          <a:srgbClr val="3A5047"/>
                        </a:buClr>
                        <a:buSzPct val="75000"/>
                        <a:buFont typeface="Wingdings" pitchFamily="2" charset="2"/>
                        <a:buNone/>
                        <a:tabLst/>
                      </a:pPr>
                      <a:r>
                        <a:rPr kumimoji="1" lang="en-US" altLang="en-US" sz="1400" b="1" i="0" u="none" strike="noStrike" cap="none" normalizeH="0" baseline="0" smtClean="0">
                          <a:ln>
                            <a:noFill/>
                          </a:ln>
                          <a:solidFill>
                            <a:schemeClr val="tx1"/>
                          </a:solidFill>
                          <a:effectLst/>
                          <a:latin typeface="Arial" charset="0"/>
                        </a:rPr>
                        <a:t>(can apply to all students)</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algn="l" eaLnBrk="0" hangingPunct="0">
                        <a:spcBef>
                          <a:spcPct val="20000"/>
                        </a:spcBef>
                        <a:buClr>
                          <a:srgbClr val="3A5047"/>
                        </a:buClr>
                        <a:buSzPct val="75000"/>
                        <a:buFont typeface="Wingdings" pitchFamily="2" charset="2"/>
                        <a:defRPr kumimoji="1" sz="2800">
                          <a:solidFill>
                            <a:schemeClr val="tx1"/>
                          </a:solidFill>
                          <a:latin typeface="Arial" charset="0"/>
                        </a:defRPr>
                      </a:lvl1pPr>
                      <a:lvl2pPr algn="l" eaLnBrk="0" hangingPunct="0">
                        <a:spcBef>
                          <a:spcPct val="20000"/>
                        </a:spcBef>
                        <a:buClr>
                          <a:srgbClr val="3A5047"/>
                        </a:buClr>
                        <a:buSzPct val="75000"/>
                        <a:buFont typeface="Wingdings" pitchFamily="2" charset="2"/>
                        <a:defRPr kumimoji="1" sz="2400">
                          <a:solidFill>
                            <a:schemeClr val="tx1"/>
                          </a:solidFill>
                          <a:latin typeface="Arial" charset="0"/>
                        </a:defRPr>
                      </a:lvl2pPr>
                      <a:lvl3pPr algn="l" eaLnBrk="0" hangingPunct="0">
                        <a:spcBef>
                          <a:spcPct val="20000"/>
                        </a:spcBef>
                        <a:buClr>
                          <a:srgbClr val="3A5047"/>
                        </a:buClr>
                        <a:buSzPct val="75000"/>
                        <a:buFont typeface="Wingdings" pitchFamily="2" charset="2"/>
                        <a:defRPr kumimoji="1" sz="2000">
                          <a:solidFill>
                            <a:schemeClr val="tx1"/>
                          </a:solidFill>
                          <a:latin typeface="Arial" charset="0"/>
                        </a:defRPr>
                      </a:lvl3pPr>
                      <a:lvl4pPr algn="l" eaLnBrk="0" hangingPunct="0">
                        <a:spcBef>
                          <a:spcPct val="20000"/>
                        </a:spcBef>
                        <a:buClr>
                          <a:srgbClr val="3A5047"/>
                        </a:buClr>
                        <a:buSzPct val="75000"/>
                        <a:buFont typeface="Wingdings" pitchFamily="2" charset="2"/>
                        <a:defRPr kumimoji="1">
                          <a:solidFill>
                            <a:schemeClr val="tx1"/>
                          </a:solidFill>
                          <a:latin typeface="Arial" charset="0"/>
                        </a:defRPr>
                      </a:lvl4pPr>
                      <a:lvl5pPr algn="l" eaLnBrk="0" hangingPunct="0">
                        <a:spcBef>
                          <a:spcPct val="20000"/>
                        </a:spcBef>
                        <a:buClr>
                          <a:srgbClr val="3A5047"/>
                        </a:buClr>
                        <a:buSzPct val="75000"/>
                        <a:buFont typeface="Wingdings" pitchFamily="2" charset="2"/>
                        <a:defRPr kumimoji="1">
                          <a:solidFill>
                            <a:schemeClr val="tx1"/>
                          </a:solidFill>
                          <a:latin typeface="Arial" charset="0"/>
                        </a:defRPr>
                      </a:lvl5pPr>
                      <a:lvl6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6pPr>
                      <a:lvl7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7pPr>
                      <a:lvl8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8pPr>
                      <a:lvl9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
                          <a:srgbClr val="3A5047"/>
                        </a:buClr>
                        <a:buSzPct val="75000"/>
                        <a:buFont typeface="Wingdings" pitchFamily="2" charset="2"/>
                        <a:buNone/>
                        <a:tabLst/>
                      </a:pPr>
                      <a:r>
                        <a:rPr kumimoji="1" lang="en-US" altLang="en-US" sz="3600" b="1" i="0" u="none" strike="noStrike" cap="none" normalizeH="0" baseline="0" smtClean="0">
                          <a:ln>
                            <a:noFill/>
                          </a:ln>
                          <a:solidFill>
                            <a:schemeClr val="tx1"/>
                          </a:solidFill>
                          <a:effectLst/>
                          <a:latin typeface="Arial" charset="0"/>
                        </a:rPr>
                        <a:t>Modifications</a:t>
                      </a:r>
                    </a:p>
                    <a:p>
                      <a:pPr marL="0" marR="0" lvl="0" indent="0" algn="ctr" defTabSz="914400" rtl="0" eaLnBrk="0" fontAlgn="base" latinLnBrk="0" hangingPunct="0">
                        <a:lnSpc>
                          <a:spcPct val="100000"/>
                        </a:lnSpc>
                        <a:spcBef>
                          <a:spcPct val="20000"/>
                        </a:spcBef>
                        <a:spcAft>
                          <a:spcPct val="0"/>
                        </a:spcAft>
                        <a:buClr>
                          <a:srgbClr val="3A5047"/>
                        </a:buClr>
                        <a:buSzPct val="75000"/>
                        <a:buFont typeface="Wingdings" pitchFamily="2" charset="2"/>
                        <a:buNone/>
                        <a:tabLst/>
                      </a:pPr>
                      <a:r>
                        <a:rPr kumimoji="1" lang="en-US" altLang="en-US" sz="1400" b="1" i="0" u="none" strike="noStrike" cap="none" normalizeH="0" baseline="0" smtClean="0">
                          <a:ln>
                            <a:noFill/>
                          </a:ln>
                          <a:solidFill>
                            <a:schemeClr val="tx1"/>
                          </a:solidFill>
                          <a:effectLst/>
                          <a:latin typeface="Arial" charset="0"/>
                        </a:rPr>
                        <a:t>(apply to students with disabilities)</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905000">
                <a:tc>
                  <a:txBody>
                    <a:bodyPr/>
                    <a:lstStyle>
                      <a:lvl1pPr algn="l" eaLnBrk="0" hangingPunct="0">
                        <a:spcBef>
                          <a:spcPct val="20000"/>
                        </a:spcBef>
                        <a:buClr>
                          <a:srgbClr val="3A5047"/>
                        </a:buClr>
                        <a:buSzPct val="75000"/>
                        <a:buFont typeface="Wingdings" pitchFamily="2" charset="2"/>
                        <a:defRPr kumimoji="1" sz="2800">
                          <a:solidFill>
                            <a:schemeClr val="tx1"/>
                          </a:solidFill>
                          <a:latin typeface="Arial" charset="0"/>
                        </a:defRPr>
                      </a:lvl1pPr>
                      <a:lvl2pPr algn="l" eaLnBrk="0" hangingPunct="0">
                        <a:spcBef>
                          <a:spcPct val="20000"/>
                        </a:spcBef>
                        <a:buClr>
                          <a:srgbClr val="3A5047"/>
                        </a:buClr>
                        <a:buSzPct val="75000"/>
                        <a:buFont typeface="Wingdings" pitchFamily="2" charset="2"/>
                        <a:defRPr kumimoji="1" sz="2400">
                          <a:solidFill>
                            <a:schemeClr val="tx1"/>
                          </a:solidFill>
                          <a:latin typeface="Arial" charset="0"/>
                        </a:defRPr>
                      </a:lvl2pPr>
                      <a:lvl3pPr algn="l" eaLnBrk="0" hangingPunct="0">
                        <a:spcBef>
                          <a:spcPct val="20000"/>
                        </a:spcBef>
                        <a:buClr>
                          <a:srgbClr val="3A5047"/>
                        </a:buClr>
                        <a:buSzPct val="75000"/>
                        <a:buFont typeface="Wingdings" pitchFamily="2" charset="2"/>
                        <a:defRPr kumimoji="1" sz="2000">
                          <a:solidFill>
                            <a:schemeClr val="tx1"/>
                          </a:solidFill>
                          <a:latin typeface="Arial" charset="0"/>
                        </a:defRPr>
                      </a:lvl3pPr>
                      <a:lvl4pPr algn="l" eaLnBrk="0" hangingPunct="0">
                        <a:spcBef>
                          <a:spcPct val="20000"/>
                        </a:spcBef>
                        <a:buClr>
                          <a:srgbClr val="3A5047"/>
                        </a:buClr>
                        <a:buSzPct val="75000"/>
                        <a:buFont typeface="Wingdings" pitchFamily="2" charset="2"/>
                        <a:defRPr kumimoji="1">
                          <a:solidFill>
                            <a:schemeClr val="tx1"/>
                          </a:solidFill>
                          <a:latin typeface="Arial" charset="0"/>
                        </a:defRPr>
                      </a:lvl4pPr>
                      <a:lvl5pPr algn="l" eaLnBrk="0" hangingPunct="0">
                        <a:spcBef>
                          <a:spcPct val="20000"/>
                        </a:spcBef>
                        <a:buClr>
                          <a:srgbClr val="3A5047"/>
                        </a:buClr>
                        <a:buSzPct val="75000"/>
                        <a:buFont typeface="Wingdings" pitchFamily="2" charset="2"/>
                        <a:defRPr kumimoji="1">
                          <a:solidFill>
                            <a:schemeClr val="tx1"/>
                          </a:solidFill>
                          <a:latin typeface="Arial" charset="0"/>
                        </a:defRPr>
                      </a:lvl5pPr>
                      <a:lvl6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6pPr>
                      <a:lvl7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7pPr>
                      <a:lvl8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8pPr>
                      <a:lvl9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3A5047"/>
                        </a:buClr>
                        <a:buSzPct val="75000"/>
                        <a:buFont typeface="Wingdings" pitchFamily="2" charset="2"/>
                        <a:buNone/>
                        <a:tabLst/>
                      </a:pPr>
                      <a:endParaRPr kumimoji="1" lang="en-US" alt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algn="l" eaLnBrk="0" hangingPunct="0">
                        <a:spcBef>
                          <a:spcPct val="20000"/>
                        </a:spcBef>
                        <a:buClr>
                          <a:srgbClr val="3A5047"/>
                        </a:buClr>
                        <a:buSzPct val="75000"/>
                        <a:buFont typeface="Wingdings" pitchFamily="2" charset="2"/>
                        <a:defRPr kumimoji="1" sz="2800">
                          <a:solidFill>
                            <a:schemeClr val="tx1"/>
                          </a:solidFill>
                          <a:latin typeface="Arial" charset="0"/>
                        </a:defRPr>
                      </a:lvl1pPr>
                      <a:lvl2pPr algn="l" eaLnBrk="0" hangingPunct="0">
                        <a:spcBef>
                          <a:spcPct val="20000"/>
                        </a:spcBef>
                        <a:buClr>
                          <a:srgbClr val="3A5047"/>
                        </a:buClr>
                        <a:buSzPct val="75000"/>
                        <a:buFont typeface="Wingdings" pitchFamily="2" charset="2"/>
                        <a:defRPr kumimoji="1" sz="2400">
                          <a:solidFill>
                            <a:schemeClr val="tx1"/>
                          </a:solidFill>
                          <a:latin typeface="Arial" charset="0"/>
                        </a:defRPr>
                      </a:lvl2pPr>
                      <a:lvl3pPr algn="l" eaLnBrk="0" hangingPunct="0">
                        <a:spcBef>
                          <a:spcPct val="20000"/>
                        </a:spcBef>
                        <a:buClr>
                          <a:srgbClr val="3A5047"/>
                        </a:buClr>
                        <a:buSzPct val="75000"/>
                        <a:buFont typeface="Wingdings" pitchFamily="2" charset="2"/>
                        <a:defRPr kumimoji="1" sz="2000">
                          <a:solidFill>
                            <a:schemeClr val="tx1"/>
                          </a:solidFill>
                          <a:latin typeface="Arial" charset="0"/>
                        </a:defRPr>
                      </a:lvl3pPr>
                      <a:lvl4pPr algn="l" eaLnBrk="0" hangingPunct="0">
                        <a:spcBef>
                          <a:spcPct val="20000"/>
                        </a:spcBef>
                        <a:buClr>
                          <a:srgbClr val="3A5047"/>
                        </a:buClr>
                        <a:buSzPct val="75000"/>
                        <a:buFont typeface="Wingdings" pitchFamily="2" charset="2"/>
                        <a:defRPr kumimoji="1">
                          <a:solidFill>
                            <a:schemeClr val="tx1"/>
                          </a:solidFill>
                          <a:latin typeface="Arial" charset="0"/>
                        </a:defRPr>
                      </a:lvl4pPr>
                      <a:lvl5pPr algn="l" eaLnBrk="0" hangingPunct="0">
                        <a:spcBef>
                          <a:spcPct val="20000"/>
                        </a:spcBef>
                        <a:buClr>
                          <a:srgbClr val="3A5047"/>
                        </a:buClr>
                        <a:buSzPct val="75000"/>
                        <a:buFont typeface="Wingdings" pitchFamily="2" charset="2"/>
                        <a:defRPr kumimoji="1">
                          <a:solidFill>
                            <a:schemeClr val="tx1"/>
                          </a:solidFill>
                          <a:latin typeface="Arial" charset="0"/>
                        </a:defRPr>
                      </a:lvl5pPr>
                      <a:lvl6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6pPr>
                      <a:lvl7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7pPr>
                      <a:lvl8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8pPr>
                      <a:lvl9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3A5047"/>
                        </a:buClr>
                        <a:buSzPct val="75000"/>
                        <a:buFont typeface="Wingdings" pitchFamily="2" charset="2"/>
                        <a:buNone/>
                        <a:tabLst/>
                      </a:pPr>
                      <a:endParaRPr kumimoji="1" lang="en-US" alt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151063">
                <a:tc>
                  <a:txBody>
                    <a:bodyPr/>
                    <a:lstStyle>
                      <a:lvl1pPr algn="l" eaLnBrk="0" hangingPunct="0">
                        <a:spcBef>
                          <a:spcPct val="20000"/>
                        </a:spcBef>
                        <a:buClr>
                          <a:srgbClr val="3A5047"/>
                        </a:buClr>
                        <a:buSzPct val="75000"/>
                        <a:buFont typeface="Wingdings" pitchFamily="2" charset="2"/>
                        <a:defRPr kumimoji="1" sz="2800">
                          <a:solidFill>
                            <a:schemeClr val="tx1"/>
                          </a:solidFill>
                          <a:latin typeface="Arial" charset="0"/>
                        </a:defRPr>
                      </a:lvl1pPr>
                      <a:lvl2pPr algn="l" eaLnBrk="0" hangingPunct="0">
                        <a:spcBef>
                          <a:spcPct val="20000"/>
                        </a:spcBef>
                        <a:buClr>
                          <a:srgbClr val="3A5047"/>
                        </a:buClr>
                        <a:buSzPct val="75000"/>
                        <a:buFont typeface="Wingdings" pitchFamily="2" charset="2"/>
                        <a:defRPr kumimoji="1" sz="2400">
                          <a:solidFill>
                            <a:schemeClr val="tx1"/>
                          </a:solidFill>
                          <a:latin typeface="Arial" charset="0"/>
                        </a:defRPr>
                      </a:lvl2pPr>
                      <a:lvl3pPr algn="l" eaLnBrk="0" hangingPunct="0">
                        <a:spcBef>
                          <a:spcPct val="20000"/>
                        </a:spcBef>
                        <a:buClr>
                          <a:srgbClr val="3A5047"/>
                        </a:buClr>
                        <a:buSzPct val="75000"/>
                        <a:buFont typeface="Wingdings" pitchFamily="2" charset="2"/>
                        <a:defRPr kumimoji="1" sz="2000">
                          <a:solidFill>
                            <a:schemeClr val="tx1"/>
                          </a:solidFill>
                          <a:latin typeface="Arial" charset="0"/>
                        </a:defRPr>
                      </a:lvl3pPr>
                      <a:lvl4pPr algn="l" eaLnBrk="0" hangingPunct="0">
                        <a:spcBef>
                          <a:spcPct val="20000"/>
                        </a:spcBef>
                        <a:buClr>
                          <a:srgbClr val="3A5047"/>
                        </a:buClr>
                        <a:buSzPct val="75000"/>
                        <a:buFont typeface="Wingdings" pitchFamily="2" charset="2"/>
                        <a:defRPr kumimoji="1">
                          <a:solidFill>
                            <a:schemeClr val="tx1"/>
                          </a:solidFill>
                          <a:latin typeface="Arial" charset="0"/>
                        </a:defRPr>
                      </a:lvl4pPr>
                      <a:lvl5pPr algn="l" eaLnBrk="0" hangingPunct="0">
                        <a:spcBef>
                          <a:spcPct val="20000"/>
                        </a:spcBef>
                        <a:buClr>
                          <a:srgbClr val="3A5047"/>
                        </a:buClr>
                        <a:buSzPct val="75000"/>
                        <a:buFont typeface="Wingdings" pitchFamily="2" charset="2"/>
                        <a:defRPr kumimoji="1">
                          <a:solidFill>
                            <a:schemeClr val="tx1"/>
                          </a:solidFill>
                          <a:latin typeface="Arial" charset="0"/>
                        </a:defRPr>
                      </a:lvl5pPr>
                      <a:lvl6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6pPr>
                      <a:lvl7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7pPr>
                      <a:lvl8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8pPr>
                      <a:lvl9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3A5047"/>
                        </a:buClr>
                        <a:buSzPct val="75000"/>
                        <a:buFont typeface="Wingdings" pitchFamily="2" charset="2"/>
                        <a:buNone/>
                        <a:tabLst/>
                      </a:pPr>
                      <a:endParaRPr kumimoji="1" lang="en-US" altLang="en-U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algn="l" eaLnBrk="0" hangingPunct="0">
                        <a:spcBef>
                          <a:spcPct val="20000"/>
                        </a:spcBef>
                        <a:buClr>
                          <a:srgbClr val="3A5047"/>
                        </a:buClr>
                        <a:buSzPct val="75000"/>
                        <a:buFont typeface="Wingdings" pitchFamily="2" charset="2"/>
                        <a:defRPr kumimoji="1" sz="2800">
                          <a:solidFill>
                            <a:schemeClr val="tx1"/>
                          </a:solidFill>
                          <a:latin typeface="Arial" charset="0"/>
                        </a:defRPr>
                      </a:lvl1pPr>
                      <a:lvl2pPr algn="l" eaLnBrk="0" hangingPunct="0">
                        <a:spcBef>
                          <a:spcPct val="20000"/>
                        </a:spcBef>
                        <a:buClr>
                          <a:srgbClr val="3A5047"/>
                        </a:buClr>
                        <a:buSzPct val="75000"/>
                        <a:buFont typeface="Wingdings" pitchFamily="2" charset="2"/>
                        <a:defRPr kumimoji="1" sz="2400">
                          <a:solidFill>
                            <a:schemeClr val="tx1"/>
                          </a:solidFill>
                          <a:latin typeface="Arial" charset="0"/>
                        </a:defRPr>
                      </a:lvl2pPr>
                      <a:lvl3pPr algn="l" eaLnBrk="0" hangingPunct="0">
                        <a:spcBef>
                          <a:spcPct val="20000"/>
                        </a:spcBef>
                        <a:buClr>
                          <a:srgbClr val="3A5047"/>
                        </a:buClr>
                        <a:buSzPct val="75000"/>
                        <a:buFont typeface="Wingdings" pitchFamily="2" charset="2"/>
                        <a:defRPr kumimoji="1" sz="2000">
                          <a:solidFill>
                            <a:schemeClr val="tx1"/>
                          </a:solidFill>
                          <a:latin typeface="Arial" charset="0"/>
                        </a:defRPr>
                      </a:lvl3pPr>
                      <a:lvl4pPr algn="l" eaLnBrk="0" hangingPunct="0">
                        <a:spcBef>
                          <a:spcPct val="20000"/>
                        </a:spcBef>
                        <a:buClr>
                          <a:srgbClr val="3A5047"/>
                        </a:buClr>
                        <a:buSzPct val="75000"/>
                        <a:buFont typeface="Wingdings" pitchFamily="2" charset="2"/>
                        <a:defRPr kumimoji="1">
                          <a:solidFill>
                            <a:schemeClr val="tx1"/>
                          </a:solidFill>
                          <a:latin typeface="Arial" charset="0"/>
                        </a:defRPr>
                      </a:lvl4pPr>
                      <a:lvl5pPr algn="l" eaLnBrk="0" hangingPunct="0">
                        <a:spcBef>
                          <a:spcPct val="20000"/>
                        </a:spcBef>
                        <a:buClr>
                          <a:srgbClr val="3A5047"/>
                        </a:buClr>
                        <a:buSzPct val="75000"/>
                        <a:buFont typeface="Wingdings" pitchFamily="2" charset="2"/>
                        <a:defRPr kumimoji="1">
                          <a:solidFill>
                            <a:schemeClr val="tx1"/>
                          </a:solidFill>
                          <a:latin typeface="Arial" charset="0"/>
                        </a:defRPr>
                      </a:lvl5pPr>
                      <a:lvl6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6pPr>
                      <a:lvl7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7pPr>
                      <a:lvl8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8pPr>
                      <a:lvl9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3A5047"/>
                        </a:buClr>
                        <a:buSzPct val="75000"/>
                        <a:buFont typeface="Wingdings" pitchFamily="2" charset="2"/>
                        <a:buNone/>
                        <a:tabLst/>
                      </a:pPr>
                      <a:endParaRPr kumimoji="1" lang="en-US" altLang="en-U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92125">
                <a:tc>
                  <a:txBody>
                    <a:bodyPr/>
                    <a:lstStyle>
                      <a:lvl1pPr algn="l" eaLnBrk="0" hangingPunct="0">
                        <a:spcBef>
                          <a:spcPct val="20000"/>
                        </a:spcBef>
                        <a:buClr>
                          <a:srgbClr val="3A5047"/>
                        </a:buClr>
                        <a:buSzPct val="75000"/>
                        <a:buFont typeface="Wingdings" pitchFamily="2" charset="2"/>
                        <a:defRPr kumimoji="1" sz="2800">
                          <a:solidFill>
                            <a:schemeClr val="tx1"/>
                          </a:solidFill>
                          <a:latin typeface="Arial" charset="0"/>
                        </a:defRPr>
                      </a:lvl1pPr>
                      <a:lvl2pPr algn="l" eaLnBrk="0" hangingPunct="0">
                        <a:spcBef>
                          <a:spcPct val="20000"/>
                        </a:spcBef>
                        <a:buClr>
                          <a:srgbClr val="3A5047"/>
                        </a:buClr>
                        <a:buSzPct val="75000"/>
                        <a:buFont typeface="Wingdings" pitchFamily="2" charset="2"/>
                        <a:defRPr kumimoji="1" sz="2400">
                          <a:solidFill>
                            <a:schemeClr val="tx1"/>
                          </a:solidFill>
                          <a:latin typeface="Arial" charset="0"/>
                        </a:defRPr>
                      </a:lvl2pPr>
                      <a:lvl3pPr algn="l" eaLnBrk="0" hangingPunct="0">
                        <a:spcBef>
                          <a:spcPct val="20000"/>
                        </a:spcBef>
                        <a:buClr>
                          <a:srgbClr val="3A5047"/>
                        </a:buClr>
                        <a:buSzPct val="75000"/>
                        <a:buFont typeface="Wingdings" pitchFamily="2" charset="2"/>
                        <a:defRPr kumimoji="1" sz="2000">
                          <a:solidFill>
                            <a:schemeClr val="tx1"/>
                          </a:solidFill>
                          <a:latin typeface="Arial" charset="0"/>
                        </a:defRPr>
                      </a:lvl3pPr>
                      <a:lvl4pPr algn="l" eaLnBrk="0" hangingPunct="0">
                        <a:spcBef>
                          <a:spcPct val="20000"/>
                        </a:spcBef>
                        <a:buClr>
                          <a:srgbClr val="3A5047"/>
                        </a:buClr>
                        <a:buSzPct val="75000"/>
                        <a:buFont typeface="Wingdings" pitchFamily="2" charset="2"/>
                        <a:defRPr kumimoji="1">
                          <a:solidFill>
                            <a:schemeClr val="tx1"/>
                          </a:solidFill>
                          <a:latin typeface="Arial" charset="0"/>
                        </a:defRPr>
                      </a:lvl4pPr>
                      <a:lvl5pPr algn="l" eaLnBrk="0" hangingPunct="0">
                        <a:spcBef>
                          <a:spcPct val="20000"/>
                        </a:spcBef>
                        <a:buClr>
                          <a:srgbClr val="3A5047"/>
                        </a:buClr>
                        <a:buSzPct val="75000"/>
                        <a:buFont typeface="Wingdings" pitchFamily="2" charset="2"/>
                        <a:defRPr kumimoji="1">
                          <a:solidFill>
                            <a:schemeClr val="tx1"/>
                          </a:solidFill>
                          <a:latin typeface="Arial" charset="0"/>
                        </a:defRPr>
                      </a:lvl5pPr>
                      <a:lvl6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6pPr>
                      <a:lvl7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7pPr>
                      <a:lvl8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8pPr>
                      <a:lvl9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3A5047"/>
                        </a:buClr>
                        <a:buSzPct val="75000"/>
                        <a:buFont typeface="Wingdings" pitchFamily="2" charset="2"/>
                        <a:buNone/>
                        <a:tabLst/>
                      </a:pPr>
                      <a:endParaRPr kumimoji="1" lang="en-US" altLang="en-US" sz="2400" b="0" i="1" u="sng" strike="noStrike" cap="none" normalizeH="0" baseline="0" smtClean="0">
                        <a:ln>
                          <a:noFill/>
                        </a:ln>
                        <a:solidFill>
                          <a:schemeClr val="tx1"/>
                        </a:solidFill>
                        <a:effectLst>
                          <a:outerShdw blurRad="38100" dist="38100" dir="2700000" algn="tl">
                            <a:srgbClr val="C0C0C0"/>
                          </a:outerShdw>
                        </a:effectLst>
                        <a:latin typeface="Arial" charset="0"/>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algn="l" eaLnBrk="0" hangingPunct="0">
                        <a:spcBef>
                          <a:spcPct val="20000"/>
                        </a:spcBef>
                        <a:buClr>
                          <a:srgbClr val="3A5047"/>
                        </a:buClr>
                        <a:buSzPct val="75000"/>
                        <a:buFont typeface="Wingdings" pitchFamily="2" charset="2"/>
                        <a:defRPr kumimoji="1" sz="2800">
                          <a:solidFill>
                            <a:schemeClr val="tx1"/>
                          </a:solidFill>
                          <a:latin typeface="Arial" charset="0"/>
                        </a:defRPr>
                      </a:lvl1pPr>
                      <a:lvl2pPr algn="l" eaLnBrk="0" hangingPunct="0">
                        <a:spcBef>
                          <a:spcPct val="20000"/>
                        </a:spcBef>
                        <a:buClr>
                          <a:srgbClr val="3A5047"/>
                        </a:buClr>
                        <a:buSzPct val="75000"/>
                        <a:buFont typeface="Wingdings" pitchFamily="2" charset="2"/>
                        <a:defRPr kumimoji="1" sz="2400">
                          <a:solidFill>
                            <a:schemeClr val="tx1"/>
                          </a:solidFill>
                          <a:latin typeface="Arial" charset="0"/>
                        </a:defRPr>
                      </a:lvl2pPr>
                      <a:lvl3pPr algn="l" eaLnBrk="0" hangingPunct="0">
                        <a:spcBef>
                          <a:spcPct val="20000"/>
                        </a:spcBef>
                        <a:buClr>
                          <a:srgbClr val="3A5047"/>
                        </a:buClr>
                        <a:buSzPct val="75000"/>
                        <a:buFont typeface="Wingdings" pitchFamily="2" charset="2"/>
                        <a:defRPr kumimoji="1" sz="2000">
                          <a:solidFill>
                            <a:schemeClr val="tx1"/>
                          </a:solidFill>
                          <a:latin typeface="Arial" charset="0"/>
                        </a:defRPr>
                      </a:lvl3pPr>
                      <a:lvl4pPr algn="l" eaLnBrk="0" hangingPunct="0">
                        <a:spcBef>
                          <a:spcPct val="20000"/>
                        </a:spcBef>
                        <a:buClr>
                          <a:srgbClr val="3A5047"/>
                        </a:buClr>
                        <a:buSzPct val="75000"/>
                        <a:buFont typeface="Wingdings" pitchFamily="2" charset="2"/>
                        <a:defRPr kumimoji="1">
                          <a:solidFill>
                            <a:schemeClr val="tx1"/>
                          </a:solidFill>
                          <a:latin typeface="Arial" charset="0"/>
                        </a:defRPr>
                      </a:lvl4pPr>
                      <a:lvl5pPr algn="l" eaLnBrk="0" hangingPunct="0">
                        <a:spcBef>
                          <a:spcPct val="20000"/>
                        </a:spcBef>
                        <a:buClr>
                          <a:srgbClr val="3A5047"/>
                        </a:buClr>
                        <a:buSzPct val="75000"/>
                        <a:buFont typeface="Wingdings" pitchFamily="2" charset="2"/>
                        <a:defRPr kumimoji="1">
                          <a:solidFill>
                            <a:schemeClr val="tx1"/>
                          </a:solidFill>
                          <a:latin typeface="Arial" charset="0"/>
                        </a:defRPr>
                      </a:lvl5pPr>
                      <a:lvl6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6pPr>
                      <a:lvl7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7pPr>
                      <a:lvl8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8pPr>
                      <a:lvl9pPr eaLnBrk="0" fontAlgn="base" hangingPunct="0">
                        <a:spcBef>
                          <a:spcPct val="20000"/>
                        </a:spcBef>
                        <a:spcAft>
                          <a:spcPct val="0"/>
                        </a:spcAft>
                        <a:buClr>
                          <a:srgbClr val="3A5047"/>
                        </a:buClr>
                        <a:buSzPct val="75000"/>
                        <a:buFont typeface="Wingdings" pitchFamily="2" charset="2"/>
                        <a:defRPr kumimoji="1">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3A5047"/>
                        </a:buClr>
                        <a:buSzPct val="75000"/>
                        <a:buFont typeface="Wingdings" pitchFamily="2" charset="2"/>
                        <a:buNone/>
                        <a:tabLst/>
                      </a:pPr>
                      <a:endParaRPr kumimoji="1" lang="en-US" altLang="en-US" sz="2400" b="0" i="1" u="sng" strike="noStrike" cap="none" normalizeH="0" baseline="0" smtClean="0">
                        <a:ln>
                          <a:noFill/>
                        </a:ln>
                        <a:solidFill>
                          <a:schemeClr val="tx1"/>
                        </a:solidFill>
                        <a:effectLst>
                          <a:outerShdw blurRad="38100" dist="38100" dir="2700000" algn="tl">
                            <a:srgbClr val="C0C0C0"/>
                          </a:outerShdw>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182375" name="Text Box 103"/>
          <p:cNvSpPr txBox="1">
            <a:spLocks noChangeArrowheads="1"/>
          </p:cNvSpPr>
          <p:nvPr/>
        </p:nvSpPr>
        <p:spPr bwMode="auto">
          <a:xfrm>
            <a:off x="304800" y="1876425"/>
            <a:ext cx="3976688"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spcBef>
                <a:spcPct val="20000"/>
              </a:spcBef>
              <a:buClr>
                <a:srgbClr val="3A5047"/>
              </a:buClr>
              <a:buSzPct val="75000"/>
              <a:buFont typeface="Wingdings" pitchFamily="2" charset="2"/>
              <a:buNone/>
            </a:pPr>
            <a:r>
              <a:rPr kumimoji="1" lang="en-US" altLang="en-US" sz="2000" i="1" u="sng">
                <a:effectLst>
                  <a:outerShdw blurRad="38100" dist="38100" dir="2700000" algn="tl">
                    <a:srgbClr val="C0C0C0"/>
                  </a:outerShdw>
                </a:effectLst>
                <a:latin typeface="Arial" charset="0"/>
              </a:rPr>
              <a:t>Do not</a:t>
            </a:r>
            <a:r>
              <a:rPr kumimoji="1" lang="en-US" altLang="en-US" sz="2000">
                <a:latin typeface="Arial" charset="0"/>
              </a:rPr>
              <a:t> fundamentally change</a:t>
            </a:r>
          </a:p>
          <a:p>
            <a:pPr algn="l" eaLnBrk="0" hangingPunct="0">
              <a:spcBef>
                <a:spcPct val="20000"/>
              </a:spcBef>
              <a:buClr>
                <a:srgbClr val="3A5047"/>
              </a:buClr>
              <a:buSzPct val="75000"/>
              <a:buFont typeface="Wingdings" pitchFamily="2" charset="2"/>
              <a:buNone/>
            </a:pPr>
            <a:r>
              <a:rPr kumimoji="1" lang="en-US" altLang="en-US" sz="2000">
                <a:latin typeface="Arial" charset="0"/>
              </a:rPr>
              <a:t>standards in terms of instructional</a:t>
            </a:r>
          </a:p>
          <a:p>
            <a:pPr algn="l" eaLnBrk="0" hangingPunct="0">
              <a:spcBef>
                <a:spcPct val="20000"/>
              </a:spcBef>
              <a:buClr>
                <a:srgbClr val="3A5047"/>
              </a:buClr>
              <a:buSzPct val="75000"/>
              <a:buFont typeface="Wingdings" pitchFamily="2" charset="2"/>
              <a:buNone/>
            </a:pPr>
            <a:r>
              <a:rPr kumimoji="1" lang="en-US" altLang="en-US" sz="2000">
                <a:latin typeface="Arial" charset="0"/>
              </a:rPr>
              <a:t>level, content, or performance </a:t>
            </a:r>
          </a:p>
          <a:p>
            <a:pPr algn="l" eaLnBrk="0" hangingPunct="0">
              <a:spcBef>
                <a:spcPct val="20000"/>
              </a:spcBef>
              <a:buClr>
                <a:srgbClr val="3A5047"/>
              </a:buClr>
              <a:buSzPct val="75000"/>
              <a:buFont typeface="Wingdings" pitchFamily="2" charset="2"/>
              <a:buNone/>
            </a:pPr>
            <a:r>
              <a:rPr kumimoji="1" lang="en-US" altLang="en-US" sz="2000">
                <a:latin typeface="Arial" charset="0"/>
              </a:rPr>
              <a:t>criteria</a:t>
            </a:r>
          </a:p>
          <a:p>
            <a:pPr algn="l"/>
            <a:endParaRPr lang="en-US" altLang="en-US">
              <a:latin typeface="Arial" charset="0"/>
            </a:endParaRPr>
          </a:p>
        </p:txBody>
      </p:sp>
      <p:sp>
        <p:nvSpPr>
          <p:cNvPr id="182376" name="Text Box 104"/>
          <p:cNvSpPr txBox="1">
            <a:spLocks noChangeArrowheads="1"/>
          </p:cNvSpPr>
          <p:nvPr/>
        </p:nvSpPr>
        <p:spPr bwMode="auto">
          <a:xfrm>
            <a:off x="4724400" y="1828800"/>
            <a:ext cx="4135438" cy="173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Bef>
                <a:spcPct val="20000"/>
              </a:spcBef>
              <a:buClr>
                <a:srgbClr val="3A5047"/>
              </a:buClr>
              <a:buSzPct val="75000"/>
              <a:buFont typeface="Wingdings" pitchFamily="2" charset="2"/>
              <a:buNone/>
            </a:pPr>
            <a:r>
              <a:rPr kumimoji="1" lang="en-US" altLang="en-US" sz="2000" i="1" u="sng">
                <a:effectLst>
                  <a:outerShdw blurRad="38100" dist="38100" dir="2700000" algn="tl">
                    <a:srgbClr val="C0C0C0"/>
                  </a:outerShdw>
                </a:effectLst>
                <a:latin typeface="Arial" charset="0"/>
              </a:rPr>
              <a:t>Do</a:t>
            </a:r>
            <a:r>
              <a:rPr kumimoji="1" lang="en-US" altLang="en-US" sz="2000">
                <a:latin typeface="Arial" charset="0"/>
              </a:rPr>
              <a:t> fundamentally change </a:t>
            </a:r>
          </a:p>
          <a:p>
            <a:pPr algn="l" eaLnBrk="0" hangingPunct="0">
              <a:spcBef>
                <a:spcPct val="20000"/>
              </a:spcBef>
              <a:buClr>
                <a:srgbClr val="3A5047"/>
              </a:buClr>
              <a:buSzPct val="75000"/>
              <a:buFont typeface="Wingdings" pitchFamily="2" charset="2"/>
              <a:buNone/>
            </a:pPr>
            <a:r>
              <a:rPr kumimoji="1" lang="en-US" altLang="en-US" sz="2000">
                <a:latin typeface="Arial" charset="0"/>
              </a:rPr>
              <a:t>standards in terms of instructional level, content, or performance criteria</a:t>
            </a:r>
          </a:p>
          <a:p>
            <a:pPr algn="l"/>
            <a:endParaRPr lang="en-US" altLang="en-US">
              <a:latin typeface="Arial" charset="0"/>
            </a:endParaRPr>
          </a:p>
        </p:txBody>
      </p:sp>
      <p:sp>
        <p:nvSpPr>
          <p:cNvPr id="182377" name="Text Box 105"/>
          <p:cNvSpPr txBox="1">
            <a:spLocks noChangeArrowheads="1"/>
          </p:cNvSpPr>
          <p:nvPr/>
        </p:nvSpPr>
        <p:spPr bwMode="auto">
          <a:xfrm>
            <a:off x="228600" y="3962400"/>
            <a:ext cx="3670300"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spcBef>
                <a:spcPct val="20000"/>
              </a:spcBef>
              <a:buClr>
                <a:srgbClr val="3A5047"/>
              </a:buClr>
              <a:buSzPct val="75000"/>
              <a:buFont typeface="Wingdings" pitchFamily="2" charset="2"/>
              <a:buNone/>
            </a:pPr>
            <a:r>
              <a:rPr kumimoji="1" lang="en-US" altLang="en-US" sz="2000">
                <a:latin typeface="Arial" charset="0"/>
              </a:rPr>
              <a:t>Changes are made in order to</a:t>
            </a:r>
          </a:p>
          <a:p>
            <a:pPr algn="l" eaLnBrk="0" hangingPunct="0">
              <a:spcBef>
                <a:spcPct val="20000"/>
              </a:spcBef>
              <a:buClr>
                <a:srgbClr val="3A5047"/>
              </a:buClr>
              <a:buSzPct val="75000"/>
              <a:buFont typeface="Wingdings" pitchFamily="2" charset="2"/>
              <a:buNone/>
            </a:pPr>
            <a:r>
              <a:rPr kumimoji="1" lang="en-US" altLang="en-US" sz="2000">
                <a:latin typeface="Arial" charset="0"/>
              </a:rPr>
              <a:t>provide equal access to</a:t>
            </a:r>
          </a:p>
          <a:p>
            <a:pPr algn="l" eaLnBrk="0" hangingPunct="0">
              <a:spcBef>
                <a:spcPct val="20000"/>
              </a:spcBef>
              <a:buClr>
                <a:srgbClr val="3A5047"/>
              </a:buClr>
              <a:buSzPct val="75000"/>
              <a:buFont typeface="Wingdings" pitchFamily="2" charset="2"/>
              <a:buNone/>
            </a:pPr>
            <a:r>
              <a:rPr kumimoji="1" lang="en-US" altLang="en-US" sz="2000">
                <a:latin typeface="Arial" charset="0"/>
              </a:rPr>
              <a:t>learning and equal opportunity </a:t>
            </a:r>
          </a:p>
          <a:p>
            <a:pPr algn="l" eaLnBrk="0" hangingPunct="0">
              <a:spcBef>
                <a:spcPct val="20000"/>
              </a:spcBef>
              <a:buClr>
                <a:srgbClr val="3A5047"/>
              </a:buClr>
              <a:buSzPct val="75000"/>
              <a:buFont typeface="Wingdings" pitchFamily="2" charset="2"/>
              <a:buNone/>
            </a:pPr>
            <a:r>
              <a:rPr kumimoji="1" lang="en-US" altLang="en-US" sz="2000">
                <a:latin typeface="Arial" charset="0"/>
              </a:rPr>
              <a:t>to demonstrate what is known</a:t>
            </a:r>
          </a:p>
          <a:p>
            <a:pPr algn="l"/>
            <a:endParaRPr lang="en-US" altLang="en-US">
              <a:latin typeface="Arial" charset="0"/>
            </a:endParaRPr>
          </a:p>
        </p:txBody>
      </p:sp>
      <p:sp>
        <p:nvSpPr>
          <p:cNvPr id="182378" name="Text Box 106"/>
          <p:cNvSpPr txBox="1">
            <a:spLocks noChangeArrowheads="1"/>
          </p:cNvSpPr>
          <p:nvPr/>
        </p:nvSpPr>
        <p:spPr bwMode="auto">
          <a:xfrm>
            <a:off x="4648200" y="3886200"/>
            <a:ext cx="3541713"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kumimoji="1" lang="en-US" altLang="en-US" sz="2000">
                <a:latin typeface="Arial" charset="0"/>
              </a:rPr>
              <a:t>Changes are made to </a:t>
            </a:r>
          </a:p>
          <a:p>
            <a:pPr algn="l"/>
            <a:r>
              <a:rPr kumimoji="1" lang="en-US" altLang="en-US" sz="2000">
                <a:latin typeface="Arial" charset="0"/>
              </a:rPr>
              <a:t>provide student meaningful &amp; </a:t>
            </a:r>
          </a:p>
          <a:p>
            <a:pPr algn="l"/>
            <a:r>
              <a:rPr kumimoji="1" lang="en-US" altLang="en-US" sz="2000">
                <a:latin typeface="Arial" charset="0"/>
              </a:rPr>
              <a:t>productive learning </a:t>
            </a:r>
          </a:p>
          <a:p>
            <a:pPr algn="l"/>
            <a:r>
              <a:rPr kumimoji="1" lang="en-US" altLang="en-US" sz="2000">
                <a:latin typeface="Arial" charset="0"/>
              </a:rPr>
              <a:t>experiences based on </a:t>
            </a:r>
          </a:p>
          <a:p>
            <a:pPr algn="l"/>
            <a:r>
              <a:rPr kumimoji="1" lang="en-US" altLang="en-US" sz="2000">
                <a:latin typeface="Arial" charset="0"/>
              </a:rPr>
              <a:t>individual needs &amp; abilities</a:t>
            </a:r>
          </a:p>
        </p:txBody>
      </p:sp>
      <p:sp>
        <p:nvSpPr>
          <p:cNvPr id="182379" name="Text Box 107"/>
          <p:cNvSpPr txBox="1">
            <a:spLocks noChangeArrowheads="1"/>
          </p:cNvSpPr>
          <p:nvPr/>
        </p:nvSpPr>
        <p:spPr bwMode="auto">
          <a:xfrm>
            <a:off x="533400" y="5791200"/>
            <a:ext cx="248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Bef>
                <a:spcPct val="20000"/>
              </a:spcBef>
              <a:buClr>
                <a:srgbClr val="3A5047"/>
              </a:buClr>
              <a:buSzPct val="75000"/>
              <a:buFont typeface="Wingdings" pitchFamily="2" charset="2"/>
              <a:buNone/>
            </a:pPr>
            <a:r>
              <a:rPr kumimoji="1" lang="en-US" altLang="en-US">
                <a:latin typeface="Arial" charset="0"/>
              </a:rPr>
              <a:t>Grading is </a:t>
            </a:r>
            <a:r>
              <a:rPr kumimoji="1" lang="en-US" altLang="en-US" i="1" u="sng">
                <a:effectLst>
                  <a:outerShdw blurRad="38100" dist="38100" dir="2700000" algn="tl">
                    <a:srgbClr val="C0C0C0"/>
                  </a:outerShdw>
                </a:effectLst>
                <a:latin typeface="Arial" charset="0"/>
              </a:rPr>
              <a:t>same</a:t>
            </a:r>
            <a:r>
              <a:rPr kumimoji="1" lang="en-US" altLang="en-US" i="1">
                <a:effectLst>
                  <a:outerShdw blurRad="38100" dist="38100" dir="2700000" algn="tl">
                    <a:srgbClr val="C0C0C0"/>
                  </a:outerShdw>
                </a:effectLst>
                <a:latin typeface="Arial" charset="0"/>
              </a:rPr>
              <a:t>.</a:t>
            </a:r>
            <a:endParaRPr kumimoji="1" lang="en-US" altLang="en-US" i="1" u="sng">
              <a:effectLst>
                <a:outerShdw blurRad="38100" dist="38100" dir="2700000" algn="tl">
                  <a:srgbClr val="C0C0C0"/>
                </a:outerShdw>
              </a:effectLst>
              <a:latin typeface="Arial" charset="0"/>
            </a:endParaRPr>
          </a:p>
          <a:p>
            <a:pPr algn="l"/>
            <a:endParaRPr lang="en-US" altLang="en-US">
              <a:latin typeface="Arial" charset="0"/>
            </a:endParaRPr>
          </a:p>
        </p:txBody>
      </p:sp>
      <p:sp>
        <p:nvSpPr>
          <p:cNvPr id="182380" name="Text Box 108"/>
          <p:cNvSpPr txBox="1">
            <a:spLocks noChangeArrowheads="1"/>
          </p:cNvSpPr>
          <p:nvPr/>
        </p:nvSpPr>
        <p:spPr bwMode="auto">
          <a:xfrm>
            <a:off x="4648200" y="5791200"/>
            <a:ext cx="28448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spcBef>
                <a:spcPct val="20000"/>
              </a:spcBef>
              <a:buClr>
                <a:srgbClr val="3A5047"/>
              </a:buClr>
              <a:buSzPct val="75000"/>
              <a:buFont typeface="Wingdings" pitchFamily="2" charset="2"/>
              <a:buNone/>
            </a:pPr>
            <a:r>
              <a:rPr kumimoji="1" lang="en-US" altLang="en-US">
                <a:latin typeface="Arial" charset="0"/>
              </a:rPr>
              <a:t>Grading is </a:t>
            </a:r>
            <a:r>
              <a:rPr kumimoji="1" lang="en-US" altLang="en-US" i="1" u="sng">
                <a:effectLst>
                  <a:outerShdw blurRad="38100" dist="38100" dir="2700000" algn="tl">
                    <a:srgbClr val="C0C0C0"/>
                  </a:outerShdw>
                </a:effectLst>
                <a:latin typeface="Arial" charset="0"/>
              </a:rPr>
              <a:t>different</a:t>
            </a:r>
            <a:r>
              <a:rPr kumimoji="1" lang="en-US" altLang="en-US" i="1">
                <a:effectLst>
                  <a:outerShdw blurRad="38100" dist="38100" dir="2700000" algn="tl">
                    <a:srgbClr val="C0C0C0"/>
                  </a:outerShdw>
                </a:effectLst>
                <a:latin typeface="Arial" charset="0"/>
              </a:rPr>
              <a:t>.</a:t>
            </a:r>
            <a:endParaRPr kumimoji="1" lang="en-US" altLang="en-US" i="1" u="sng">
              <a:effectLst>
                <a:outerShdw blurRad="38100" dist="38100" dir="2700000" algn="tl">
                  <a:srgbClr val="C0C0C0"/>
                </a:outerShdw>
              </a:effectLst>
              <a:latin typeface="Arial" charset="0"/>
            </a:endParaRPr>
          </a:p>
          <a:p>
            <a:pPr algn="l"/>
            <a:endParaRPr lang="en-US" altLang="en-US">
              <a:latin typeface="Arial" charset="0"/>
            </a:endParaRPr>
          </a:p>
        </p:txBody>
      </p:sp>
    </p:spTree>
    <p:extLst>
      <p:ext uri="{BB962C8B-B14F-4D97-AF65-F5344CB8AC3E}">
        <p14:creationId xmlns:p14="http://schemas.microsoft.com/office/powerpoint/2010/main" val="338893469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2375"/>
                                        </p:tgtEl>
                                        <p:attrNameLst>
                                          <p:attrName>style.visibility</p:attrName>
                                        </p:attrNameLst>
                                      </p:cBhvr>
                                      <p:to>
                                        <p:strVal val="visible"/>
                                      </p:to>
                                    </p:set>
                                    <p:anim calcmode="lin" valueType="num">
                                      <p:cBhvr additive="base">
                                        <p:cTn id="7" dur="500" fill="hold"/>
                                        <p:tgtEl>
                                          <p:spTgt spid="182375"/>
                                        </p:tgtEl>
                                        <p:attrNameLst>
                                          <p:attrName>ppt_x</p:attrName>
                                        </p:attrNameLst>
                                      </p:cBhvr>
                                      <p:tavLst>
                                        <p:tav tm="0">
                                          <p:val>
                                            <p:strVal val="0-#ppt_w/2"/>
                                          </p:val>
                                        </p:tav>
                                        <p:tav tm="100000">
                                          <p:val>
                                            <p:strVal val="#ppt_x"/>
                                          </p:val>
                                        </p:tav>
                                      </p:tavLst>
                                    </p:anim>
                                    <p:anim calcmode="lin" valueType="num">
                                      <p:cBhvr additive="base">
                                        <p:cTn id="8" dur="500" fill="hold"/>
                                        <p:tgtEl>
                                          <p:spTgt spid="18237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82376"/>
                                        </p:tgtEl>
                                        <p:attrNameLst>
                                          <p:attrName>style.visibility</p:attrName>
                                        </p:attrNameLst>
                                      </p:cBhvr>
                                      <p:to>
                                        <p:strVal val="visible"/>
                                      </p:to>
                                    </p:set>
                                    <p:anim calcmode="lin" valueType="num">
                                      <p:cBhvr additive="base">
                                        <p:cTn id="13" dur="500" fill="hold"/>
                                        <p:tgtEl>
                                          <p:spTgt spid="182376"/>
                                        </p:tgtEl>
                                        <p:attrNameLst>
                                          <p:attrName>ppt_x</p:attrName>
                                        </p:attrNameLst>
                                      </p:cBhvr>
                                      <p:tavLst>
                                        <p:tav tm="0">
                                          <p:val>
                                            <p:strVal val="1+#ppt_w/2"/>
                                          </p:val>
                                        </p:tav>
                                        <p:tav tm="100000">
                                          <p:val>
                                            <p:strVal val="#ppt_x"/>
                                          </p:val>
                                        </p:tav>
                                      </p:tavLst>
                                    </p:anim>
                                    <p:anim calcmode="lin" valueType="num">
                                      <p:cBhvr additive="base">
                                        <p:cTn id="14" dur="500" fill="hold"/>
                                        <p:tgtEl>
                                          <p:spTgt spid="18237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2377"/>
                                        </p:tgtEl>
                                        <p:attrNameLst>
                                          <p:attrName>style.visibility</p:attrName>
                                        </p:attrNameLst>
                                      </p:cBhvr>
                                      <p:to>
                                        <p:strVal val="visible"/>
                                      </p:to>
                                    </p:set>
                                    <p:anim calcmode="lin" valueType="num">
                                      <p:cBhvr additive="base">
                                        <p:cTn id="19" dur="500" fill="hold"/>
                                        <p:tgtEl>
                                          <p:spTgt spid="182377"/>
                                        </p:tgtEl>
                                        <p:attrNameLst>
                                          <p:attrName>ppt_x</p:attrName>
                                        </p:attrNameLst>
                                      </p:cBhvr>
                                      <p:tavLst>
                                        <p:tav tm="0">
                                          <p:val>
                                            <p:strVal val="0-#ppt_w/2"/>
                                          </p:val>
                                        </p:tav>
                                        <p:tav tm="100000">
                                          <p:val>
                                            <p:strVal val="#ppt_x"/>
                                          </p:val>
                                        </p:tav>
                                      </p:tavLst>
                                    </p:anim>
                                    <p:anim calcmode="lin" valueType="num">
                                      <p:cBhvr additive="base">
                                        <p:cTn id="20" dur="500" fill="hold"/>
                                        <p:tgtEl>
                                          <p:spTgt spid="182377"/>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82378"/>
                                        </p:tgtEl>
                                        <p:attrNameLst>
                                          <p:attrName>style.visibility</p:attrName>
                                        </p:attrNameLst>
                                      </p:cBhvr>
                                      <p:to>
                                        <p:strVal val="visible"/>
                                      </p:to>
                                    </p:set>
                                    <p:anim calcmode="lin" valueType="num">
                                      <p:cBhvr additive="base">
                                        <p:cTn id="25" dur="500" fill="hold"/>
                                        <p:tgtEl>
                                          <p:spTgt spid="182378"/>
                                        </p:tgtEl>
                                        <p:attrNameLst>
                                          <p:attrName>ppt_x</p:attrName>
                                        </p:attrNameLst>
                                      </p:cBhvr>
                                      <p:tavLst>
                                        <p:tav tm="0">
                                          <p:val>
                                            <p:strVal val="1+#ppt_w/2"/>
                                          </p:val>
                                        </p:tav>
                                        <p:tav tm="100000">
                                          <p:val>
                                            <p:strVal val="#ppt_x"/>
                                          </p:val>
                                        </p:tav>
                                      </p:tavLst>
                                    </p:anim>
                                    <p:anim calcmode="lin" valueType="num">
                                      <p:cBhvr additive="base">
                                        <p:cTn id="26" dur="500" fill="hold"/>
                                        <p:tgtEl>
                                          <p:spTgt spid="182378"/>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82379"/>
                                        </p:tgtEl>
                                        <p:attrNameLst>
                                          <p:attrName>style.visibility</p:attrName>
                                        </p:attrNameLst>
                                      </p:cBhvr>
                                      <p:to>
                                        <p:strVal val="visible"/>
                                      </p:to>
                                    </p:set>
                                    <p:anim calcmode="lin" valueType="num">
                                      <p:cBhvr additive="base">
                                        <p:cTn id="31" dur="500" fill="hold"/>
                                        <p:tgtEl>
                                          <p:spTgt spid="182379"/>
                                        </p:tgtEl>
                                        <p:attrNameLst>
                                          <p:attrName>ppt_x</p:attrName>
                                        </p:attrNameLst>
                                      </p:cBhvr>
                                      <p:tavLst>
                                        <p:tav tm="0">
                                          <p:val>
                                            <p:strVal val="0-#ppt_w/2"/>
                                          </p:val>
                                        </p:tav>
                                        <p:tav tm="100000">
                                          <p:val>
                                            <p:strVal val="#ppt_x"/>
                                          </p:val>
                                        </p:tav>
                                      </p:tavLst>
                                    </p:anim>
                                    <p:anim calcmode="lin" valueType="num">
                                      <p:cBhvr additive="base">
                                        <p:cTn id="32" dur="500" fill="hold"/>
                                        <p:tgtEl>
                                          <p:spTgt spid="182379"/>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82380"/>
                                        </p:tgtEl>
                                        <p:attrNameLst>
                                          <p:attrName>style.visibility</p:attrName>
                                        </p:attrNameLst>
                                      </p:cBhvr>
                                      <p:to>
                                        <p:strVal val="visible"/>
                                      </p:to>
                                    </p:set>
                                    <p:anim calcmode="lin" valueType="num">
                                      <p:cBhvr additive="base">
                                        <p:cTn id="37" dur="500" fill="hold"/>
                                        <p:tgtEl>
                                          <p:spTgt spid="182380"/>
                                        </p:tgtEl>
                                        <p:attrNameLst>
                                          <p:attrName>ppt_x</p:attrName>
                                        </p:attrNameLst>
                                      </p:cBhvr>
                                      <p:tavLst>
                                        <p:tav tm="0">
                                          <p:val>
                                            <p:strVal val="1+#ppt_w/2"/>
                                          </p:val>
                                        </p:tav>
                                        <p:tav tm="100000">
                                          <p:val>
                                            <p:strVal val="#ppt_x"/>
                                          </p:val>
                                        </p:tav>
                                      </p:tavLst>
                                    </p:anim>
                                    <p:anim calcmode="lin" valueType="num">
                                      <p:cBhvr additive="base">
                                        <p:cTn id="38" dur="500" fill="hold"/>
                                        <p:tgtEl>
                                          <p:spTgt spid="1823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375" grpId="0"/>
      <p:bldP spid="182376" grpId="0"/>
      <p:bldP spid="182377" grpId="0"/>
      <p:bldP spid="182378" grpId="0"/>
      <p:bldP spid="182379" grpId="0"/>
      <p:bldP spid="18238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7" name="Rectangle 5"/>
          <p:cNvSpPr>
            <a:spLocks noGrp="1" noChangeArrowheads="1"/>
          </p:cNvSpPr>
          <p:nvPr>
            <p:ph sz="half" idx="1"/>
          </p:nvPr>
        </p:nvSpPr>
        <p:spPr>
          <a:xfrm>
            <a:off x="228600" y="1676400"/>
            <a:ext cx="4265613" cy="5029200"/>
          </a:xfrm>
        </p:spPr>
        <p:txBody>
          <a:bodyPr>
            <a:normAutofit fontScale="92500"/>
          </a:bodyPr>
          <a:lstStyle/>
          <a:p>
            <a:r>
              <a:rPr lang="en-US" altLang="en-US"/>
              <a:t>Accommodations focus on removing barriers and providing access to the general curriculum.	</a:t>
            </a:r>
          </a:p>
          <a:p>
            <a:r>
              <a:rPr lang="en-US" altLang="en-US"/>
              <a:t>Accommodations are designed for students who have barriers that can be removed to help them demonstrate what they know.</a:t>
            </a:r>
          </a:p>
        </p:txBody>
      </p:sp>
      <p:sp>
        <p:nvSpPr>
          <p:cNvPr id="361478" name="Rectangle 6"/>
          <p:cNvSpPr>
            <a:spLocks noGrp="1" noChangeArrowheads="1"/>
          </p:cNvSpPr>
          <p:nvPr>
            <p:ph sz="half" idx="2"/>
          </p:nvPr>
        </p:nvSpPr>
        <p:spPr>
          <a:xfrm>
            <a:off x="4649788" y="1676400"/>
            <a:ext cx="4265612" cy="5029200"/>
          </a:xfrm>
        </p:spPr>
        <p:txBody>
          <a:bodyPr>
            <a:normAutofit fontScale="92500"/>
          </a:bodyPr>
          <a:lstStyle/>
          <a:p>
            <a:r>
              <a:rPr lang="en-US" altLang="en-US" dirty="0"/>
              <a:t>Modifications focus on insuring meaningful participation in the general curriculum.</a:t>
            </a:r>
          </a:p>
          <a:p>
            <a:r>
              <a:rPr lang="en-US" altLang="en-US" dirty="0"/>
              <a:t>Modifications are designed for students who would benefit from participation in the general curriculum even though it is above their ability level.  </a:t>
            </a:r>
          </a:p>
        </p:txBody>
      </p:sp>
      <p:sp>
        <p:nvSpPr>
          <p:cNvPr id="361476" name="Rectangle 4"/>
          <p:cNvSpPr>
            <a:spLocks noGrp="1" noChangeArrowheads="1"/>
          </p:cNvSpPr>
          <p:nvPr>
            <p:ph type="title"/>
          </p:nvPr>
        </p:nvSpPr>
        <p:spPr/>
        <p:txBody>
          <a:bodyPr/>
          <a:lstStyle/>
          <a:p>
            <a:r>
              <a:rPr lang="en-US" altLang="en-US"/>
              <a:t>More differences….</a:t>
            </a:r>
          </a:p>
        </p:txBody>
      </p:sp>
    </p:spTree>
    <p:extLst>
      <p:ext uri="{BB962C8B-B14F-4D97-AF65-F5344CB8AC3E}">
        <p14:creationId xmlns:p14="http://schemas.microsoft.com/office/powerpoint/2010/main" val="26966686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61477">
                                            <p:txEl>
                                              <p:pRg st="0" end="0"/>
                                            </p:txEl>
                                          </p:spTgt>
                                        </p:tgtEl>
                                        <p:attrNameLst>
                                          <p:attrName>style.visibility</p:attrName>
                                        </p:attrNameLst>
                                      </p:cBhvr>
                                      <p:to>
                                        <p:strVal val="visible"/>
                                      </p:to>
                                    </p:set>
                                    <p:anim calcmode="lin" valueType="num">
                                      <p:cBhvr additive="base">
                                        <p:cTn id="7" dur="500" fill="hold"/>
                                        <p:tgtEl>
                                          <p:spTgt spid="36147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6147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61478">
                                            <p:txEl>
                                              <p:pRg st="0" end="0"/>
                                            </p:txEl>
                                          </p:spTgt>
                                        </p:tgtEl>
                                        <p:attrNameLst>
                                          <p:attrName>style.visibility</p:attrName>
                                        </p:attrNameLst>
                                      </p:cBhvr>
                                      <p:to>
                                        <p:strVal val="visible"/>
                                      </p:to>
                                    </p:set>
                                    <p:anim calcmode="lin" valueType="num">
                                      <p:cBhvr additive="base">
                                        <p:cTn id="13" dur="500" fill="hold"/>
                                        <p:tgtEl>
                                          <p:spTgt spid="36147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6147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361477">
                                            <p:txEl>
                                              <p:pRg st="1" end="1"/>
                                            </p:txEl>
                                          </p:spTgt>
                                        </p:tgtEl>
                                        <p:attrNameLst>
                                          <p:attrName>style.visibility</p:attrName>
                                        </p:attrNameLst>
                                      </p:cBhvr>
                                      <p:to>
                                        <p:strVal val="visible"/>
                                      </p:to>
                                    </p:set>
                                    <p:anim calcmode="lin" valueType="num">
                                      <p:cBhvr additive="base">
                                        <p:cTn id="19" dur="500" fill="hold"/>
                                        <p:tgtEl>
                                          <p:spTgt spid="36147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6147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361478">
                                            <p:txEl>
                                              <p:pRg st="1" end="1"/>
                                            </p:txEl>
                                          </p:spTgt>
                                        </p:tgtEl>
                                        <p:attrNameLst>
                                          <p:attrName>style.visibility</p:attrName>
                                        </p:attrNameLst>
                                      </p:cBhvr>
                                      <p:to>
                                        <p:strVal val="visible"/>
                                      </p:to>
                                    </p:set>
                                    <p:anim calcmode="lin" valueType="num">
                                      <p:cBhvr additive="base">
                                        <p:cTn id="25" dur="500" fill="hold"/>
                                        <p:tgtEl>
                                          <p:spTgt spid="36147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6147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2" name="Rectangle 4"/>
          <p:cNvSpPr>
            <a:spLocks noGrp="1" noChangeArrowheads="1"/>
          </p:cNvSpPr>
          <p:nvPr>
            <p:ph sz="half" idx="1"/>
          </p:nvPr>
        </p:nvSpPr>
        <p:spPr>
          <a:xfrm>
            <a:off x="228600" y="990600"/>
            <a:ext cx="4265613" cy="5715000"/>
          </a:xfrm>
        </p:spPr>
        <p:txBody>
          <a:bodyPr>
            <a:normAutofit/>
          </a:bodyPr>
          <a:lstStyle/>
          <a:p>
            <a:pPr algn="ctr">
              <a:lnSpc>
                <a:spcPct val="80000"/>
              </a:lnSpc>
              <a:buFont typeface="Wingdings" pitchFamily="2" charset="2"/>
              <a:buNone/>
            </a:pPr>
            <a:r>
              <a:rPr lang="en-US" altLang="en-US" sz="2000" dirty="0"/>
              <a:t>Accommodations</a:t>
            </a:r>
          </a:p>
          <a:p>
            <a:pPr algn="ctr">
              <a:lnSpc>
                <a:spcPct val="80000"/>
              </a:lnSpc>
              <a:buFont typeface="Wingdings" pitchFamily="2" charset="2"/>
              <a:buNone/>
            </a:pPr>
            <a:endParaRPr lang="en-US" altLang="en-US" sz="1600" b="1" dirty="0"/>
          </a:p>
          <a:p>
            <a:pPr lvl="1">
              <a:lnSpc>
                <a:spcPct val="80000"/>
              </a:lnSpc>
            </a:pPr>
            <a:r>
              <a:rPr lang="en-US" altLang="en-US" sz="1400" b="1" dirty="0"/>
              <a:t>A multiple choice test on identical facts is provided while other students "fill in the blank”</a:t>
            </a:r>
          </a:p>
          <a:p>
            <a:pPr lvl="1">
              <a:lnSpc>
                <a:spcPct val="80000"/>
              </a:lnSpc>
              <a:buFont typeface="Wingdings" pitchFamily="2" charset="2"/>
              <a:buNone/>
            </a:pPr>
            <a:endParaRPr lang="en-US" altLang="en-US" sz="1400" b="1" dirty="0"/>
          </a:p>
          <a:p>
            <a:pPr lvl="1">
              <a:lnSpc>
                <a:spcPct val="80000"/>
              </a:lnSpc>
            </a:pPr>
            <a:r>
              <a:rPr lang="en-US" altLang="en-US" sz="1400" b="1" dirty="0"/>
              <a:t>Student receives 10 math problems instead of 20</a:t>
            </a:r>
          </a:p>
          <a:p>
            <a:pPr lvl="1">
              <a:lnSpc>
                <a:spcPct val="80000"/>
              </a:lnSpc>
              <a:buFont typeface="Wingdings" pitchFamily="2" charset="2"/>
              <a:buNone/>
            </a:pPr>
            <a:endParaRPr lang="en-US" altLang="en-US" sz="1400" b="1" dirty="0"/>
          </a:p>
          <a:p>
            <a:pPr lvl="1">
              <a:lnSpc>
                <a:spcPct val="80000"/>
              </a:lnSpc>
            </a:pPr>
            <a:r>
              <a:rPr lang="en-US" altLang="en-US" sz="1400" b="1" dirty="0"/>
              <a:t>Homework limited to a certain number of minutes/hours instead amount of work to be completed. </a:t>
            </a:r>
          </a:p>
          <a:p>
            <a:pPr lvl="1">
              <a:lnSpc>
                <a:spcPct val="80000"/>
              </a:lnSpc>
              <a:buFont typeface="Wingdings" pitchFamily="2" charset="2"/>
              <a:buNone/>
            </a:pPr>
            <a:r>
              <a:rPr lang="en-US" altLang="en-US" sz="1400" b="1" dirty="0"/>
              <a:t> </a:t>
            </a:r>
          </a:p>
          <a:p>
            <a:pPr lvl="1">
              <a:lnSpc>
                <a:spcPct val="80000"/>
              </a:lnSpc>
            </a:pPr>
            <a:r>
              <a:rPr lang="en-US" altLang="en-US" sz="1400" b="1" dirty="0"/>
              <a:t>Limit information presented on page, large print, and more space between lines.</a:t>
            </a:r>
          </a:p>
          <a:p>
            <a:pPr lvl="1">
              <a:lnSpc>
                <a:spcPct val="80000"/>
              </a:lnSpc>
              <a:buFont typeface="Wingdings" pitchFamily="2" charset="2"/>
              <a:buNone/>
            </a:pPr>
            <a:endParaRPr lang="en-US" altLang="en-US" sz="1400" b="1" dirty="0"/>
          </a:p>
          <a:p>
            <a:pPr lvl="1">
              <a:lnSpc>
                <a:spcPct val="80000"/>
              </a:lnSpc>
            </a:pPr>
            <a:r>
              <a:rPr lang="en-US" altLang="en-US" sz="1400" b="1" dirty="0"/>
              <a:t>Highlight important text.</a:t>
            </a:r>
          </a:p>
          <a:p>
            <a:pPr lvl="1">
              <a:lnSpc>
                <a:spcPct val="80000"/>
              </a:lnSpc>
              <a:buFont typeface="Wingdings" pitchFamily="2" charset="2"/>
              <a:buNone/>
            </a:pPr>
            <a:endParaRPr lang="en-US" altLang="en-US" sz="1400" b="1" dirty="0"/>
          </a:p>
          <a:p>
            <a:pPr lvl="1">
              <a:lnSpc>
                <a:spcPct val="80000"/>
              </a:lnSpc>
            </a:pPr>
            <a:r>
              <a:rPr lang="en-US" altLang="en-US" sz="1400" b="1" dirty="0"/>
              <a:t>Students respond verbally instead of</a:t>
            </a:r>
            <a:r>
              <a:rPr lang="en-US" altLang="en-US" sz="1400" dirty="0"/>
              <a:t> </a:t>
            </a:r>
            <a:r>
              <a:rPr lang="en-US" altLang="en-US" sz="1400" dirty="0" smtClean="0"/>
              <a:t> </a:t>
            </a:r>
            <a:r>
              <a:rPr lang="en-US" altLang="en-US" sz="1400" b="1" dirty="0" smtClean="0"/>
              <a:t>written format</a:t>
            </a:r>
          </a:p>
          <a:p>
            <a:pPr lvl="1">
              <a:lnSpc>
                <a:spcPct val="80000"/>
              </a:lnSpc>
            </a:pPr>
            <a:endParaRPr lang="en-US" altLang="en-US" sz="1400" b="1" dirty="0"/>
          </a:p>
          <a:p>
            <a:pPr lvl="1">
              <a:lnSpc>
                <a:spcPct val="80000"/>
              </a:lnSpc>
            </a:pPr>
            <a:r>
              <a:rPr lang="en-US" sz="1400" b="1" dirty="0" smtClean="0"/>
              <a:t>multiple </a:t>
            </a:r>
            <a:r>
              <a:rPr lang="en-US" sz="1400" b="1" dirty="0"/>
              <a:t>-choice response instead of fill -in -the -blank or short answer/essay, word banks provided for fill in the blank questions</a:t>
            </a:r>
            <a:endParaRPr lang="en-US" altLang="en-US" sz="1400" b="1" dirty="0" smtClean="0"/>
          </a:p>
          <a:p>
            <a:pPr lvl="1">
              <a:lnSpc>
                <a:spcPct val="80000"/>
              </a:lnSpc>
            </a:pPr>
            <a:endParaRPr lang="en-US" altLang="en-US" sz="1400" dirty="0"/>
          </a:p>
          <a:p>
            <a:pPr lvl="1">
              <a:lnSpc>
                <a:spcPct val="80000"/>
              </a:lnSpc>
            </a:pPr>
            <a:endParaRPr lang="en-US" altLang="en-US" sz="1400" dirty="0"/>
          </a:p>
          <a:p>
            <a:pPr lvl="1">
              <a:lnSpc>
                <a:spcPct val="80000"/>
              </a:lnSpc>
            </a:pPr>
            <a:endParaRPr lang="en-US" altLang="en-US" sz="1400" dirty="0"/>
          </a:p>
        </p:txBody>
      </p:sp>
      <p:sp>
        <p:nvSpPr>
          <p:cNvPr id="365573" name="Rectangle 5"/>
          <p:cNvSpPr>
            <a:spLocks noGrp="1" noChangeArrowheads="1"/>
          </p:cNvSpPr>
          <p:nvPr>
            <p:ph sz="half" idx="2"/>
          </p:nvPr>
        </p:nvSpPr>
        <p:spPr>
          <a:xfrm>
            <a:off x="4649788" y="914400"/>
            <a:ext cx="4265612" cy="5791200"/>
          </a:xfrm>
        </p:spPr>
        <p:txBody>
          <a:bodyPr>
            <a:normAutofit/>
          </a:bodyPr>
          <a:lstStyle/>
          <a:p>
            <a:pPr algn="ctr">
              <a:lnSpc>
                <a:spcPct val="80000"/>
              </a:lnSpc>
              <a:buFont typeface="Wingdings" pitchFamily="2" charset="2"/>
              <a:buNone/>
            </a:pPr>
            <a:r>
              <a:rPr lang="en-US" altLang="en-US" sz="2000" dirty="0" smtClean="0"/>
              <a:t>Modifications</a:t>
            </a:r>
          </a:p>
          <a:p>
            <a:pPr marL="109728" indent="0">
              <a:buNone/>
            </a:pPr>
            <a:endParaRPr lang="en-US" sz="1600" dirty="0"/>
          </a:p>
          <a:p>
            <a:r>
              <a:rPr lang="en-US" sz="1600" b="1" dirty="0"/>
              <a:t>Omitting story problems, using specialized/alternative curricula written at lower level, simplified vocabulary and concepts, alternative reading books at independent reading </a:t>
            </a:r>
            <a:r>
              <a:rPr lang="en-US" sz="1600" b="1" dirty="0" smtClean="0"/>
              <a:t>level</a:t>
            </a:r>
          </a:p>
          <a:p>
            <a:endParaRPr lang="en-US" sz="1600" b="1" dirty="0"/>
          </a:p>
          <a:p>
            <a:r>
              <a:rPr lang="en-US" sz="1600" b="1" dirty="0"/>
              <a:t>Tests are written at lower level of understanding, preview tests provided as study guide, picture supports are provided, use of </a:t>
            </a:r>
            <a:r>
              <a:rPr lang="en-US" sz="1600" b="1" dirty="0" smtClean="0"/>
              <a:t>calculator</a:t>
            </a:r>
          </a:p>
          <a:p>
            <a:endParaRPr lang="en-US" sz="1600" b="1" dirty="0"/>
          </a:p>
          <a:p>
            <a:r>
              <a:rPr lang="en-US" sz="1600" b="1" dirty="0"/>
              <a:t>Grading based on pass/fail, grading based on work </a:t>
            </a:r>
            <a:r>
              <a:rPr lang="en-US" sz="1600" b="1" dirty="0" smtClean="0"/>
              <a:t>completion</a:t>
            </a:r>
          </a:p>
          <a:p>
            <a:endParaRPr lang="en-US" sz="1600" b="1" dirty="0"/>
          </a:p>
          <a:p>
            <a:r>
              <a:rPr lang="en-US" sz="1600" b="1" dirty="0" smtClean="0"/>
              <a:t>Allow </a:t>
            </a:r>
            <a:r>
              <a:rPr lang="en-US" sz="1600" b="1" dirty="0"/>
              <a:t>outlining, instead of writing for an essay or major project</a:t>
            </a:r>
          </a:p>
          <a:p>
            <a:endParaRPr lang="en-US" sz="1600" b="1" dirty="0"/>
          </a:p>
          <a:p>
            <a:pPr algn="ctr">
              <a:lnSpc>
                <a:spcPct val="80000"/>
              </a:lnSpc>
              <a:buFont typeface="Wingdings" pitchFamily="2" charset="2"/>
              <a:buNone/>
            </a:pPr>
            <a:endParaRPr lang="en-US" altLang="en-US" sz="1600" b="1" dirty="0"/>
          </a:p>
        </p:txBody>
      </p:sp>
      <p:sp>
        <p:nvSpPr>
          <p:cNvPr id="365570" name="Rectangle 2"/>
          <p:cNvSpPr>
            <a:spLocks noGrp="1" noChangeArrowheads="1"/>
          </p:cNvSpPr>
          <p:nvPr>
            <p:ph type="title"/>
          </p:nvPr>
        </p:nvSpPr>
        <p:spPr>
          <a:xfrm>
            <a:off x="457200" y="274638"/>
            <a:ext cx="8229600" cy="868362"/>
          </a:xfrm>
        </p:spPr>
        <p:txBody>
          <a:bodyPr>
            <a:normAutofit/>
          </a:bodyPr>
          <a:lstStyle/>
          <a:p>
            <a:r>
              <a:rPr lang="en-US" altLang="en-US" dirty="0"/>
              <a:t>Here </a:t>
            </a:r>
            <a:r>
              <a:rPr lang="en-US" altLang="en-US" dirty="0" smtClean="0"/>
              <a:t>are some examples</a:t>
            </a:r>
            <a:endParaRPr lang="en-US" altLang="en-US" dirty="0"/>
          </a:p>
        </p:txBody>
      </p:sp>
    </p:spTree>
    <p:extLst>
      <p:ext uri="{BB962C8B-B14F-4D97-AF65-F5344CB8AC3E}">
        <p14:creationId xmlns:p14="http://schemas.microsoft.com/office/powerpoint/2010/main" val="35509484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65572">
                                            <p:txEl>
                                              <p:pRg st="0" end="0"/>
                                            </p:txEl>
                                          </p:spTgt>
                                        </p:tgtEl>
                                        <p:attrNameLst>
                                          <p:attrName>style.visibility</p:attrName>
                                        </p:attrNameLst>
                                      </p:cBhvr>
                                      <p:to>
                                        <p:strVal val="visible"/>
                                      </p:to>
                                    </p:set>
                                    <p:anim calcmode="lin" valueType="num">
                                      <p:cBhvr additive="base">
                                        <p:cTn id="7" dur="500" fill="hold"/>
                                        <p:tgtEl>
                                          <p:spTgt spid="36557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557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65572">
                                            <p:txEl>
                                              <p:pRg st="2" end="2"/>
                                            </p:txEl>
                                          </p:spTgt>
                                        </p:tgtEl>
                                        <p:attrNameLst>
                                          <p:attrName>style.visibility</p:attrName>
                                        </p:attrNameLst>
                                      </p:cBhvr>
                                      <p:to>
                                        <p:strVal val="visible"/>
                                      </p:to>
                                    </p:set>
                                    <p:anim calcmode="lin" valueType="num">
                                      <p:cBhvr additive="base">
                                        <p:cTn id="13" dur="500" fill="hold"/>
                                        <p:tgtEl>
                                          <p:spTgt spid="36557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6557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65572">
                                            <p:txEl>
                                              <p:pRg st="4" end="4"/>
                                            </p:txEl>
                                          </p:spTgt>
                                        </p:tgtEl>
                                        <p:attrNameLst>
                                          <p:attrName>style.visibility</p:attrName>
                                        </p:attrNameLst>
                                      </p:cBhvr>
                                      <p:to>
                                        <p:strVal val="visible"/>
                                      </p:to>
                                    </p:set>
                                    <p:anim calcmode="lin" valueType="num">
                                      <p:cBhvr additive="base">
                                        <p:cTn id="19" dur="500" fill="hold"/>
                                        <p:tgtEl>
                                          <p:spTgt spid="365572">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6557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365572">
                                            <p:txEl>
                                              <p:pRg st="6" end="6"/>
                                            </p:txEl>
                                          </p:spTgt>
                                        </p:tgtEl>
                                        <p:attrNameLst>
                                          <p:attrName>style.visibility</p:attrName>
                                        </p:attrNameLst>
                                      </p:cBhvr>
                                      <p:to>
                                        <p:strVal val="visible"/>
                                      </p:to>
                                    </p:set>
                                    <p:anim calcmode="lin" valueType="num">
                                      <p:cBhvr additive="base">
                                        <p:cTn id="25" dur="500" fill="hold"/>
                                        <p:tgtEl>
                                          <p:spTgt spid="365572">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65572">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365572">
                                            <p:txEl>
                                              <p:pRg st="7" end="7"/>
                                            </p:txEl>
                                          </p:spTgt>
                                        </p:tgtEl>
                                        <p:attrNameLst>
                                          <p:attrName>style.visibility</p:attrName>
                                        </p:attrNameLst>
                                      </p:cBhvr>
                                      <p:to>
                                        <p:strVal val="visible"/>
                                      </p:to>
                                    </p:set>
                                    <p:anim calcmode="lin" valueType="num">
                                      <p:cBhvr additive="base">
                                        <p:cTn id="31" dur="500" fill="hold"/>
                                        <p:tgtEl>
                                          <p:spTgt spid="365572">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65572">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365572">
                                            <p:txEl>
                                              <p:pRg st="8" end="8"/>
                                            </p:txEl>
                                          </p:spTgt>
                                        </p:tgtEl>
                                        <p:attrNameLst>
                                          <p:attrName>style.visibility</p:attrName>
                                        </p:attrNameLst>
                                      </p:cBhvr>
                                      <p:to>
                                        <p:strVal val="visible"/>
                                      </p:to>
                                    </p:set>
                                    <p:anim calcmode="lin" valueType="num">
                                      <p:cBhvr additive="base">
                                        <p:cTn id="37" dur="500" fill="hold"/>
                                        <p:tgtEl>
                                          <p:spTgt spid="365572">
                                            <p:txEl>
                                              <p:pRg st="8" end="8"/>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65572">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365572">
                                            <p:txEl>
                                              <p:pRg st="10" end="10"/>
                                            </p:txEl>
                                          </p:spTgt>
                                        </p:tgtEl>
                                        <p:attrNameLst>
                                          <p:attrName>style.visibility</p:attrName>
                                        </p:attrNameLst>
                                      </p:cBhvr>
                                      <p:to>
                                        <p:strVal val="visible"/>
                                      </p:to>
                                    </p:set>
                                    <p:anim calcmode="lin" valueType="num">
                                      <p:cBhvr additive="base">
                                        <p:cTn id="43" dur="500" fill="hold"/>
                                        <p:tgtEl>
                                          <p:spTgt spid="365572">
                                            <p:txEl>
                                              <p:pRg st="10" end="1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65572">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365572">
                                            <p:txEl>
                                              <p:pRg st="12" end="12"/>
                                            </p:txEl>
                                          </p:spTgt>
                                        </p:tgtEl>
                                        <p:attrNameLst>
                                          <p:attrName>style.visibility</p:attrName>
                                        </p:attrNameLst>
                                      </p:cBhvr>
                                      <p:to>
                                        <p:strVal val="visible"/>
                                      </p:to>
                                    </p:set>
                                    <p:anim calcmode="lin" valueType="num">
                                      <p:cBhvr additive="base">
                                        <p:cTn id="49" dur="500" fill="hold"/>
                                        <p:tgtEl>
                                          <p:spTgt spid="365572">
                                            <p:txEl>
                                              <p:pRg st="12" end="12"/>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65572">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365572">
                                            <p:txEl>
                                              <p:pRg st="14" end="14"/>
                                            </p:txEl>
                                          </p:spTgt>
                                        </p:tgtEl>
                                        <p:attrNameLst>
                                          <p:attrName>style.visibility</p:attrName>
                                        </p:attrNameLst>
                                      </p:cBhvr>
                                      <p:to>
                                        <p:strVal val="visible"/>
                                      </p:to>
                                    </p:set>
                                    <p:anim calcmode="lin" valueType="num">
                                      <p:cBhvr additive="base">
                                        <p:cTn id="55" dur="500" fill="hold"/>
                                        <p:tgtEl>
                                          <p:spTgt spid="365572">
                                            <p:txEl>
                                              <p:pRg st="14" end="14"/>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65572">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2" fill="hold" nodeType="clickEffect">
                                  <p:stCondLst>
                                    <p:cond delay="0"/>
                                  </p:stCondLst>
                                  <p:childTnLst>
                                    <p:set>
                                      <p:cBhvr>
                                        <p:cTn id="60" dur="1" fill="hold">
                                          <p:stCondLst>
                                            <p:cond delay="0"/>
                                          </p:stCondLst>
                                        </p:cTn>
                                        <p:tgtEl>
                                          <p:spTgt spid="365573">
                                            <p:txEl>
                                              <p:pRg st="0" end="0"/>
                                            </p:txEl>
                                          </p:spTgt>
                                        </p:tgtEl>
                                        <p:attrNameLst>
                                          <p:attrName>style.visibility</p:attrName>
                                        </p:attrNameLst>
                                      </p:cBhvr>
                                      <p:to>
                                        <p:strVal val="visible"/>
                                      </p:to>
                                    </p:set>
                                    <p:anim calcmode="lin" valueType="num">
                                      <p:cBhvr additive="base">
                                        <p:cTn id="61" dur="500" fill="hold"/>
                                        <p:tgtEl>
                                          <p:spTgt spid="365573">
                                            <p:txEl>
                                              <p:pRg st="0" end="0"/>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36557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nodeType="clickEffect">
                                  <p:stCondLst>
                                    <p:cond delay="0"/>
                                  </p:stCondLst>
                                  <p:childTnLst>
                                    <p:set>
                                      <p:cBhvr>
                                        <p:cTn id="66" dur="1" fill="hold">
                                          <p:stCondLst>
                                            <p:cond delay="0"/>
                                          </p:stCondLst>
                                        </p:cTn>
                                        <p:tgtEl>
                                          <p:spTgt spid="365573">
                                            <p:txEl>
                                              <p:pRg st="2" end="2"/>
                                            </p:txEl>
                                          </p:spTgt>
                                        </p:tgtEl>
                                        <p:attrNameLst>
                                          <p:attrName>style.visibility</p:attrName>
                                        </p:attrNameLst>
                                      </p:cBhvr>
                                      <p:to>
                                        <p:strVal val="visible"/>
                                      </p:to>
                                    </p:set>
                                    <p:anim calcmode="lin" valueType="num">
                                      <p:cBhvr additive="base">
                                        <p:cTn id="67" dur="500" fill="hold"/>
                                        <p:tgtEl>
                                          <p:spTgt spid="365573">
                                            <p:txEl>
                                              <p:pRg st="2" end="2"/>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36557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nodeType="clickEffect">
                                  <p:stCondLst>
                                    <p:cond delay="0"/>
                                  </p:stCondLst>
                                  <p:childTnLst>
                                    <p:set>
                                      <p:cBhvr>
                                        <p:cTn id="72" dur="1" fill="hold">
                                          <p:stCondLst>
                                            <p:cond delay="0"/>
                                          </p:stCondLst>
                                        </p:cTn>
                                        <p:tgtEl>
                                          <p:spTgt spid="365573">
                                            <p:txEl>
                                              <p:pRg st="4" end="4"/>
                                            </p:txEl>
                                          </p:spTgt>
                                        </p:tgtEl>
                                        <p:attrNameLst>
                                          <p:attrName>style.visibility</p:attrName>
                                        </p:attrNameLst>
                                      </p:cBhvr>
                                      <p:to>
                                        <p:strVal val="visible"/>
                                      </p:to>
                                    </p:set>
                                    <p:anim calcmode="lin" valueType="num">
                                      <p:cBhvr additive="base">
                                        <p:cTn id="73" dur="500" fill="hold"/>
                                        <p:tgtEl>
                                          <p:spTgt spid="365573">
                                            <p:txEl>
                                              <p:pRg st="4" end="4"/>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36557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2" fill="hold" nodeType="clickEffect">
                                  <p:stCondLst>
                                    <p:cond delay="0"/>
                                  </p:stCondLst>
                                  <p:childTnLst>
                                    <p:set>
                                      <p:cBhvr>
                                        <p:cTn id="78" dur="1" fill="hold">
                                          <p:stCondLst>
                                            <p:cond delay="0"/>
                                          </p:stCondLst>
                                        </p:cTn>
                                        <p:tgtEl>
                                          <p:spTgt spid="365573">
                                            <p:txEl>
                                              <p:pRg st="6" end="6"/>
                                            </p:txEl>
                                          </p:spTgt>
                                        </p:tgtEl>
                                        <p:attrNameLst>
                                          <p:attrName>style.visibility</p:attrName>
                                        </p:attrNameLst>
                                      </p:cBhvr>
                                      <p:to>
                                        <p:strVal val="visible"/>
                                      </p:to>
                                    </p:set>
                                    <p:anim calcmode="lin" valueType="num">
                                      <p:cBhvr additive="base">
                                        <p:cTn id="79" dur="500" fill="hold"/>
                                        <p:tgtEl>
                                          <p:spTgt spid="365573">
                                            <p:txEl>
                                              <p:pRg st="6" end="6"/>
                                            </p:txEl>
                                          </p:spTgt>
                                        </p:tgtEl>
                                        <p:attrNameLst>
                                          <p:attrName>ppt_x</p:attrName>
                                        </p:attrNameLst>
                                      </p:cBhvr>
                                      <p:tavLst>
                                        <p:tav tm="0">
                                          <p:val>
                                            <p:strVal val="1+#ppt_w/2"/>
                                          </p:val>
                                        </p:tav>
                                        <p:tav tm="100000">
                                          <p:val>
                                            <p:strVal val="#ppt_x"/>
                                          </p:val>
                                        </p:tav>
                                      </p:tavLst>
                                    </p:anim>
                                    <p:anim calcmode="lin" valueType="num">
                                      <p:cBhvr additive="base">
                                        <p:cTn id="80" dur="500" fill="hold"/>
                                        <p:tgtEl>
                                          <p:spTgt spid="36557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2" fill="hold" nodeType="clickEffect">
                                  <p:stCondLst>
                                    <p:cond delay="0"/>
                                  </p:stCondLst>
                                  <p:childTnLst>
                                    <p:set>
                                      <p:cBhvr>
                                        <p:cTn id="84" dur="1" fill="hold">
                                          <p:stCondLst>
                                            <p:cond delay="0"/>
                                          </p:stCondLst>
                                        </p:cTn>
                                        <p:tgtEl>
                                          <p:spTgt spid="365573">
                                            <p:txEl>
                                              <p:pRg st="8" end="8"/>
                                            </p:txEl>
                                          </p:spTgt>
                                        </p:tgtEl>
                                        <p:attrNameLst>
                                          <p:attrName>style.visibility</p:attrName>
                                        </p:attrNameLst>
                                      </p:cBhvr>
                                      <p:to>
                                        <p:strVal val="visible"/>
                                      </p:to>
                                    </p:set>
                                    <p:anim calcmode="lin" valueType="num">
                                      <p:cBhvr additive="base">
                                        <p:cTn id="85" dur="500" fill="hold"/>
                                        <p:tgtEl>
                                          <p:spTgt spid="365573">
                                            <p:txEl>
                                              <p:pRg st="8" end="8"/>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36557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5" name="Rectangle 3"/>
          <p:cNvSpPr>
            <a:spLocks noGrp="1" noChangeArrowheads="1"/>
          </p:cNvSpPr>
          <p:nvPr>
            <p:ph idx="1"/>
          </p:nvPr>
        </p:nvSpPr>
        <p:spPr/>
        <p:txBody>
          <a:bodyPr>
            <a:normAutofit/>
          </a:bodyPr>
          <a:lstStyle/>
          <a:p>
            <a:r>
              <a:rPr lang="en-US" altLang="en-US"/>
              <a:t>Knowledge of addition is demonstrated by manipulating blocks instead of through writing</a:t>
            </a:r>
          </a:p>
          <a:p>
            <a:r>
              <a:rPr lang="en-US" altLang="en-US"/>
              <a:t>Extra textbooks are provided for home when a child has great organizational difficulties</a:t>
            </a:r>
          </a:p>
          <a:p>
            <a:r>
              <a:rPr lang="en-US" altLang="en-US"/>
              <a:t>A scribe is provided to take notes for a child</a:t>
            </a:r>
          </a:p>
          <a:p>
            <a:r>
              <a:rPr lang="en-US" altLang="en-US"/>
              <a:t>A multiple choice test on individual  facts is provided while other students fill in the blank</a:t>
            </a:r>
          </a:p>
        </p:txBody>
      </p:sp>
      <p:sp>
        <p:nvSpPr>
          <p:cNvPr id="269314" name="Rectangle 2"/>
          <p:cNvSpPr>
            <a:spLocks noGrp="1" noChangeArrowheads="1"/>
          </p:cNvSpPr>
          <p:nvPr>
            <p:ph type="title"/>
          </p:nvPr>
        </p:nvSpPr>
        <p:spPr/>
        <p:txBody>
          <a:bodyPr>
            <a:normAutofit fontScale="90000"/>
          </a:bodyPr>
          <a:lstStyle/>
          <a:p>
            <a:r>
              <a:rPr lang="en-US" altLang="en-US" sz="4000" b="0"/>
              <a:t>Accommodations (Leveling the playing field)</a:t>
            </a:r>
          </a:p>
        </p:txBody>
      </p:sp>
      <p:sp>
        <p:nvSpPr>
          <p:cNvPr id="269316" name="Text Box 4"/>
          <p:cNvSpPr txBox="1">
            <a:spLocks noChangeArrowheads="1"/>
          </p:cNvSpPr>
          <p:nvPr/>
        </p:nvSpPr>
        <p:spPr bwMode="auto">
          <a:xfrm>
            <a:off x="5791200" y="6096000"/>
            <a:ext cx="30702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latin typeface="Times New Roman" pitchFamily="18" charset="0"/>
              </a:rPr>
              <a:t>http://www.learningdisabledkids.com/IEP_training/IEP_</a:t>
            </a:r>
          </a:p>
          <a:p>
            <a:r>
              <a:rPr lang="en-US" altLang="en-US" sz="1000">
                <a:latin typeface="Times New Roman" pitchFamily="18" charset="0"/>
              </a:rPr>
              <a:t>accommodations_modifications_sec_contents.htm</a:t>
            </a:r>
          </a:p>
        </p:txBody>
      </p:sp>
    </p:spTree>
    <p:extLst>
      <p:ext uri="{BB962C8B-B14F-4D97-AF65-F5344CB8AC3E}">
        <p14:creationId xmlns:p14="http://schemas.microsoft.com/office/powerpoint/2010/main" val="29143319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7" name="Rectangle 3"/>
          <p:cNvSpPr>
            <a:spLocks noGrp="1" noChangeArrowheads="1"/>
          </p:cNvSpPr>
          <p:nvPr>
            <p:ph idx="1"/>
          </p:nvPr>
        </p:nvSpPr>
        <p:spPr/>
        <p:txBody>
          <a:bodyPr>
            <a:normAutofit/>
          </a:bodyPr>
          <a:lstStyle/>
          <a:p>
            <a:pPr>
              <a:lnSpc>
                <a:spcPct val="110000"/>
              </a:lnSpc>
              <a:buFontTx/>
              <a:buNone/>
            </a:pPr>
            <a:r>
              <a:rPr lang="en-US" altLang="en-US" sz="2800"/>
              <a:t>Each public agency shall ensure –</a:t>
            </a:r>
          </a:p>
          <a:p>
            <a:pPr>
              <a:lnSpc>
                <a:spcPct val="110000"/>
              </a:lnSpc>
              <a:buFontTx/>
              <a:buNone/>
            </a:pPr>
            <a:endParaRPr lang="en-US" altLang="en-US" sz="2800"/>
          </a:p>
          <a:p>
            <a:pPr>
              <a:lnSpc>
                <a:spcPct val="110000"/>
              </a:lnSpc>
              <a:buFontTx/>
              <a:buNone/>
            </a:pPr>
            <a:r>
              <a:rPr lang="en-US" altLang="en-US" sz="2400"/>
              <a:t>	</a:t>
            </a:r>
            <a:r>
              <a:rPr lang="en-US" altLang="en-US"/>
              <a:t>(i) That to the maximum extent </a:t>
            </a:r>
          </a:p>
          <a:p>
            <a:pPr>
              <a:lnSpc>
                <a:spcPct val="110000"/>
              </a:lnSpc>
              <a:buFontTx/>
              <a:buNone/>
            </a:pPr>
            <a:r>
              <a:rPr lang="en-US" altLang="en-US"/>
              <a:t>appropriate, children with disabilities, … </a:t>
            </a:r>
          </a:p>
          <a:p>
            <a:pPr>
              <a:lnSpc>
                <a:spcPct val="110000"/>
              </a:lnSpc>
              <a:buFontTx/>
              <a:buNone/>
            </a:pPr>
            <a:r>
              <a:rPr lang="en-US" altLang="en-US"/>
              <a:t>are educated with children who are </a:t>
            </a:r>
          </a:p>
          <a:p>
            <a:pPr>
              <a:lnSpc>
                <a:spcPct val="110000"/>
              </a:lnSpc>
              <a:buFontTx/>
              <a:buNone/>
            </a:pPr>
            <a:r>
              <a:rPr lang="en-US" altLang="en-US"/>
              <a:t>nondisabled;</a:t>
            </a:r>
          </a:p>
          <a:p>
            <a:pPr algn="ctr">
              <a:lnSpc>
                <a:spcPct val="110000"/>
              </a:lnSpc>
              <a:buFontTx/>
              <a:buNone/>
            </a:pPr>
            <a:r>
              <a:rPr lang="en-US" altLang="en-US"/>
              <a:t>and</a:t>
            </a:r>
          </a:p>
          <a:p>
            <a:endParaRPr lang="en-US" altLang="en-US"/>
          </a:p>
        </p:txBody>
      </p:sp>
      <p:sp>
        <p:nvSpPr>
          <p:cNvPr id="154626" name="Rectangle 2"/>
          <p:cNvSpPr>
            <a:spLocks noGrp="1" noChangeArrowheads="1"/>
          </p:cNvSpPr>
          <p:nvPr>
            <p:ph type="title"/>
          </p:nvPr>
        </p:nvSpPr>
        <p:spPr>
          <a:xfrm>
            <a:off x="228600" y="304800"/>
            <a:ext cx="8686800" cy="1219200"/>
          </a:xfrm>
        </p:spPr>
        <p:txBody>
          <a:bodyPr>
            <a:normAutofit fontScale="90000"/>
          </a:bodyPr>
          <a:lstStyle/>
          <a:p>
            <a:r>
              <a:rPr lang="en-US" altLang="en-US" sz="3200"/>
              <a:t>Federal Least Restrictive Environment (LRE) Requirements</a:t>
            </a:r>
            <a:br>
              <a:rPr lang="en-US" altLang="en-US" sz="3200"/>
            </a:br>
            <a:r>
              <a:rPr lang="en-US" altLang="en-US" sz="2000"/>
              <a:t>34 C.F.R. Section 300.114</a:t>
            </a:r>
            <a:br>
              <a:rPr lang="en-US" altLang="en-US" sz="2000"/>
            </a:br>
            <a:endParaRPr lang="en-US" altLang="en-US" sz="2000"/>
          </a:p>
        </p:txBody>
      </p:sp>
    </p:spTree>
    <p:extLst>
      <p:ext uri="{BB962C8B-B14F-4D97-AF65-F5344CB8AC3E}">
        <p14:creationId xmlns:p14="http://schemas.microsoft.com/office/powerpoint/2010/main" val="19355770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40" name="Text Box 4"/>
          <p:cNvSpPr txBox="1">
            <a:spLocks noChangeArrowheads="1"/>
          </p:cNvSpPr>
          <p:nvPr/>
        </p:nvSpPr>
        <p:spPr bwMode="auto">
          <a:xfrm>
            <a:off x="1524000" y="1066800"/>
            <a:ext cx="6500813" cy="411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6600">
                <a:latin typeface="Times New Roman" pitchFamily="18" charset="0"/>
              </a:rPr>
              <a:t>Accommodations </a:t>
            </a:r>
            <a:r>
              <a:rPr lang="en-US" altLang="en-US" sz="6600" b="1" u="sng">
                <a:effectLst>
                  <a:outerShdw blurRad="38100" dist="38100" dir="2700000" algn="tl">
                    <a:srgbClr val="FFFFFF"/>
                  </a:outerShdw>
                </a:effectLst>
                <a:latin typeface="Times New Roman" pitchFamily="18" charset="0"/>
              </a:rPr>
              <a:t>do not change</a:t>
            </a:r>
            <a:r>
              <a:rPr lang="en-US" altLang="en-US" sz="6600">
                <a:latin typeface="Times New Roman" pitchFamily="18" charset="0"/>
              </a:rPr>
              <a:t> knowledge content.</a:t>
            </a:r>
          </a:p>
        </p:txBody>
      </p:sp>
    </p:spTree>
    <p:extLst>
      <p:ext uri="{BB962C8B-B14F-4D97-AF65-F5344CB8AC3E}">
        <p14:creationId xmlns:p14="http://schemas.microsoft.com/office/powerpoint/2010/main" val="2545522247"/>
      </p:ext>
    </p:extLst>
  </p:cSld>
  <p:clrMapOvr>
    <a:masterClrMapping/>
  </p:clrMapOvr>
  <p:transition>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3" name="Rectangle 3"/>
          <p:cNvSpPr>
            <a:spLocks noGrp="1" noChangeArrowheads="1"/>
          </p:cNvSpPr>
          <p:nvPr>
            <p:ph idx="1"/>
          </p:nvPr>
        </p:nvSpPr>
        <p:spPr/>
        <p:txBody>
          <a:bodyPr>
            <a:normAutofit/>
          </a:bodyPr>
          <a:lstStyle/>
          <a:p>
            <a:r>
              <a:rPr lang="en-US" altLang="en-US"/>
              <a:t>A child works on addition while classmates work on multiplication</a:t>
            </a:r>
          </a:p>
          <a:p>
            <a:r>
              <a:rPr lang="en-US" altLang="en-US"/>
              <a:t>A child learns letters and letter sounds while classmates read chapter books</a:t>
            </a:r>
          </a:p>
          <a:p>
            <a:r>
              <a:rPr lang="en-US" altLang="en-US"/>
              <a:t>A child uses blocks to build structures while other students do science experiments</a:t>
            </a:r>
          </a:p>
          <a:p>
            <a:r>
              <a:rPr lang="en-US" altLang="en-US"/>
              <a:t>A child is given a test on continents while classmates are tested on countries in Europe</a:t>
            </a:r>
          </a:p>
        </p:txBody>
      </p:sp>
      <p:sp>
        <p:nvSpPr>
          <p:cNvPr id="271362" name="Rectangle 2"/>
          <p:cNvSpPr>
            <a:spLocks noGrp="1" noChangeArrowheads="1"/>
          </p:cNvSpPr>
          <p:nvPr>
            <p:ph type="title"/>
          </p:nvPr>
        </p:nvSpPr>
        <p:spPr/>
        <p:txBody>
          <a:bodyPr>
            <a:normAutofit/>
          </a:bodyPr>
          <a:lstStyle/>
          <a:p>
            <a:r>
              <a:rPr lang="en-US" altLang="en-US" b="0"/>
              <a:t>Modifications (everyone plays)</a:t>
            </a:r>
          </a:p>
        </p:txBody>
      </p:sp>
      <p:sp>
        <p:nvSpPr>
          <p:cNvPr id="271364" name="Text Box 4"/>
          <p:cNvSpPr txBox="1">
            <a:spLocks noChangeArrowheads="1"/>
          </p:cNvSpPr>
          <p:nvPr/>
        </p:nvSpPr>
        <p:spPr bwMode="auto">
          <a:xfrm>
            <a:off x="5791200" y="6096000"/>
            <a:ext cx="30702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latin typeface="Times New Roman" pitchFamily="18" charset="0"/>
              </a:rPr>
              <a:t>http://www.learningdisabledkids.com/IEP_training/IEP_</a:t>
            </a:r>
          </a:p>
          <a:p>
            <a:r>
              <a:rPr lang="en-US" altLang="en-US" sz="1000">
                <a:latin typeface="Times New Roman" pitchFamily="18" charset="0"/>
              </a:rPr>
              <a:t>accommodations_modifications_sec_contents.htm</a:t>
            </a:r>
          </a:p>
        </p:txBody>
      </p:sp>
    </p:spTree>
    <p:extLst>
      <p:ext uri="{BB962C8B-B14F-4D97-AF65-F5344CB8AC3E}">
        <p14:creationId xmlns:p14="http://schemas.microsoft.com/office/powerpoint/2010/main" val="35890583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Text Box 2"/>
          <p:cNvSpPr txBox="1">
            <a:spLocks noChangeArrowheads="1"/>
          </p:cNvSpPr>
          <p:nvPr/>
        </p:nvSpPr>
        <p:spPr bwMode="auto">
          <a:xfrm>
            <a:off x="1524000" y="1066800"/>
            <a:ext cx="6500813" cy="512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6600">
                <a:latin typeface="Times New Roman" pitchFamily="18" charset="0"/>
              </a:rPr>
              <a:t>Modifications</a:t>
            </a:r>
          </a:p>
          <a:p>
            <a:r>
              <a:rPr lang="en-US" altLang="en-US" sz="6600">
                <a:latin typeface="Times New Roman" pitchFamily="18" charset="0"/>
              </a:rPr>
              <a:t> </a:t>
            </a:r>
            <a:r>
              <a:rPr lang="en-US" altLang="en-US" sz="6600" b="1" u="sng">
                <a:effectLst>
                  <a:outerShdw blurRad="38100" dist="38100" dir="2700000" algn="tl">
                    <a:srgbClr val="FFFFFF"/>
                  </a:outerShdw>
                </a:effectLst>
                <a:latin typeface="Times New Roman" pitchFamily="18" charset="0"/>
              </a:rPr>
              <a:t>do change</a:t>
            </a:r>
            <a:r>
              <a:rPr lang="en-US" altLang="en-US" sz="6600">
                <a:latin typeface="Times New Roman" pitchFamily="18" charset="0"/>
              </a:rPr>
              <a:t> knowledge content and/or the standard.</a:t>
            </a:r>
          </a:p>
        </p:txBody>
      </p:sp>
    </p:spTree>
    <p:extLst>
      <p:ext uri="{BB962C8B-B14F-4D97-AF65-F5344CB8AC3E}">
        <p14:creationId xmlns:p14="http://schemas.microsoft.com/office/powerpoint/2010/main" val="3847825350"/>
      </p:ext>
    </p:extLst>
  </p:cSld>
  <p:clrMapOvr>
    <a:masterClrMapping/>
  </p:clrMapOvr>
  <p:transition>
    <p:wedg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3172" name="Text Box 4"/>
          <p:cNvSpPr txBox="1">
            <a:spLocks noChangeArrowheads="1"/>
          </p:cNvSpPr>
          <p:nvPr/>
        </p:nvSpPr>
        <p:spPr bwMode="auto">
          <a:xfrm>
            <a:off x="228600" y="1676400"/>
            <a:ext cx="853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An Accommodation is the “HOW” of the curriculum.</a:t>
            </a:r>
          </a:p>
        </p:txBody>
      </p:sp>
      <p:sp>
        <p:nvSpPr>
          <p:cNvPr id="263173" name="Text Box 5"/>
          <p:cNvSpPr txBox="1">
            <a:spLocks noChangeArrowheads="1"/>
          </p:cNvSpPr>
          <p:nvPr/>
        </p:nvSpPr>
        <p:spPr bwMode="auto">
          <a:xfrm>
            <a:off x="1219200" y="2438400"/>
            <a:ext cx="6324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en-US">
              <a:latin typeface="Times New Roman" pitchFamily="18" charset="0"/>
            </a:endParaRPr>
          </a:p>
        </p:txBody>
      </p:sp>
      <p:sp>
        <p:nvSpPr>
          <p:cNvPr id="263174" name="Text Box 6"/>
          <p:cNvSpPr txBox="1">
            <a:spLocks noChangeArrowheads="1"/>
          </p:cNvSpPr>
          <p:nvPr/>
        </p:nvSpPr>
        <p:spPr bwMode="auto">
          <a:xfrm>
            <a:off x="1447800" y="25146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latin typeface="Times New Roman" pitchFamily="18" charset="0"/>
            </a:endParaRPr>
          </a:p>
        </p:txBody>
      </p:sp>
      <p:sp>
        <p:nvSpPr>
          <p:cNvPr id="263175" name="Text Box 7"/>
          <p:cNvSpPr txBox="1">
            <a:spLocks noChangeArrowheads="1"/>
          </p:cNvSpPr>
          <p:nvPr/>
        </p:nvSpPr>
        <p:spPr bwMode="auto">
          <a:xfrm>
            <a:off x="307975" y="2286000"/>
            <a:ext cx="88360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*How are we going to get the information to the child </a:t>
            </a:r>
          </a:p>
          <a:p>
            <a:r>
              <a:rPr lang="en-US" altLang="en-US" dirty="0"/>
              <a:t>and how</a:t>
            </a:r>
            <a:r>
              <a:rPr lang="en-US" altLang="en-US" b="1" dirty="0"/>
              <a:t> </a:t>
            </a:r>
            <a:r>
              <a:rPr lang="en-US" altLang="en-US" dirty="0"/>
              <a:t>are we going  to test the student’s knowledge?</a:t>
            </a:r>
            <a:endParaRPr lang="en-US" altLang="en-US" b="1" dirty="0"/>
          </a:p>
        </p:txBody>
      </p:sp>
      <p:sp>
        <p:nvSpPr>
          <p:cNvPr id="263184" name="Rectangle 16"/>
          <p:cNvSpPr>
            <a:spLocks noChangeArrowheads="1"/>
          </p:cNvSpPr>
          <p:nvPr/>
        </p:nvSpPr>
        <p:spPr bwMode="auto">
          <a:xfrm>
            <a:off x="228601" y="1676400"/>
            <a:ext cx="6934199" cy="457200"/>
          </a:xfrm>
          <a:prstGeom prst="rect">
            <a:avLst/>
          </a:prstGeom>
          <a:solidFill>
            <a:schemeClr val="accent1">
              <a:alpha val="0"/>
            </a:schemeClr>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263186" name="Text Box 18"/>
          <p:cNvSpPr txBox="1">
            <a:spLocks noChangeArrowheads="1"/>
          </p:cNvSpPr>
          <p:nvPr/>
        </p:nvSpPr>
        <p:spPr bwMode="auto">
          <a:xfrm>
            <a:off x="1387475" y="3660775"/>
            <a:ext cx="6519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 Modification is the “WHAT” of the curriculum.</a:t>
            </a:r>
          </a:p>
        </p:txBody>
      </p:sp>
      <p:sp>
        <p:nvSpPr>
          <p:cNvPr id="263187" name="Rectangle 19"/>
          <p:cNvSpPr>
            <a:spLocks noChangeArrowheads="1"/>
          </p:cNvSpPr>
          <p:nvPr/>
        </p:nvSpPr>
        <p:spPr bwMode="auto">
          <a:xfrm>
            <a:off x="1066800" y="3657600"/>
            <a:ext cx="6858000" cy="533400"/>
          </a:xfrm>
          <a:prstGeom prst="rect">
            <a:avLst/>
          </a:prstGeom>
          <a:solidFill>
            <a:schemeClr val="accent1">
              <a:alpha val="0"/>
            </a:schemeClr>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3188" name="Text Box 20"/>
          <p:cNvSpPr txBox="1">
            <a:spLocks noChangeArrowheads="1"/>
          </p:cNvSpPr>
          <p:nvPr/>
        </p:nvSpPr>
        <p:spPr bwMode="auto">
          <a:xfrm>
            <a:off x="809625" y="4422775"/>
            <a:ext cx="74882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*What part of the general curriculum does the student </a:t>
            </a:r>
          </a:p>
          <a:p>
            <a:r>
              <a:rPr lang="en-US" altLang="en-US"/>
              <a:t>need to know to reach his or her fullest potential?</a:t>
            </a:r>
          </a:p>
        </p:txBody>
      </p:sp>
      <p:sp>
        <p:nvSpPr>
          <p:cNvPr id="263191" name="Text Box 23"/>
          <p:cNvSpPr txBox="1">
            <a:spLocks noChangeArrowheads="1"/>
          </p:cNvSpPr>
          <p:nvPr/>
        </p:nvSpPr>
        <p:spPr bwMode="auto">
          <a:xfrm>
            <a:off x="771525" y="5461000"/>
            <a:ext cx="7599363"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b="1" dirty="0">
                <a:solidFill>
                  <a:schemeClr val="bg1"/>
                </a:solidFill>
              </a:rPr>
              <a:t>Both the general education teacher and special education teacher</a:t>
            </a:r>
          </a:p>
          <a:p>
            <a:r>
              <a:rPr lang="en-US" altLang="en-US" sz="2000" b="1" dirty="0">
                <a:solidFill>
                  <a:schemeClr val="bg1"/>
                </a:solidFill>
              </a:rPr>
              <a:t>are responsible for making accommodations and modifications.  </a:t>
            </a:r>
          </a:p>
          <a:p>
            <a:r>
              <a:rPr lang="en-US" altLang="en-US" sz="2000" b="1" dirty="0">
                <a:solidFill>
                  <a:schemeClr val="bg1"/>
                </a:solidFill>
              </a:rPr>
              <a:t>It is a collaborative effort.</a:t>
            </a:r>
          </a:p>
        </p:txBody>
      </p:sp>
    </p:spTree>
    <p:extLst>
      <p:ext uri="{BB962C8B-B14F-4D97-AF65-F5344CB8AC3E}">
        <p14:creationId xmlns:p14="http://schemas.microsoft.com/office/powerpoint/2010/main" val="458460815"/>
      </p:ext>
    </p:extLst>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63191"/>
                                        </p:tgtEl>
                                        <p:attrNameLst>
                                          <p:attrName>style.visibility</p:attrName>
                                        </p:attrNameLst>
                                      </p:cBhvr>
                                      <p:to>
                                        <p:strVal val="visible"/>
                                      </p:to>
                                    </p:set>
                                    <p:animEffect transition="in" filter="wipe(down)">
                                      <p:cBhvr>
                                        <p:cTn id="7" dur="580">
                                          <p:stCondLst>
                                            <p:cond delay="0"/>
                                          </p:stCondLst>
                                        </p:cTn>
                                        <p:tgtEl>
                                          <p:spTgt spid="263191"/>
                                        </p:tgtEl>
                                      </p:cBhvr>
                                    </p:animEffect>
                                    <p:anim calcmode="lin" valueType="num">
                                      <p:cBhvr>
                                        <p:cTn id="8" dur="1822" tmFilter="0,0; 0.14,0.36; 0.43,0.73; 0.71,0.91; 1.0,1.0">
                                          <p:stCondLst>
                                            <p:cond delay="0"/>
                                          </p:stCondLst>
                                        </p:cTn>
                                        <p:tgtEl>
                                          <p:spTgt spid="26319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6319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6319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6319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63191"/>
                                        </p:tgtEl>
                                        <p:attrNameLst>
                                          <p:attrName>ppt_y</p:attrName>
                                        </p:attrNameLst>
                                      </p:cBhvr>
                                      <p:tavLst>
                                        <p:tav tm="0" fmla="#ppt_y-sin(pi*$)/81">
                                          <p:val>
                                            <p:fltVal val="0"/>
                                          </p:val>
                                        </p:tav>
                                        <p:tav tm="100000">
                                          <p:val>
                                            <p:fltVal val="1"/>
                                          </p:val>
                                        </p:tav>
                                      </p:tavLst>
                                    </p:anim>
                                    <p:animScale>
                                      <p:cBhvr>
                                        <p:cTn id="13" dur="26">
                                          <p:stCondLst>
                                            <p:cond delay="650"/>
                                          </p:stCondLst>
                                        </p:cTn>
                                        <p:tgtEl>
                                          <p:spTgt spid="263191"/>
                                        </p:tgtEl>
                                      </p:cBhvr>
                                      <p:to x="100000" y="60000"/>
                                    </p:animScale>
                                    <p:animScale>
                                      <p:cBhvr>
                                        <p:cTn id="14" dur="166" decel="50000">
                                          <p:stCondLst>
                                            <p:cond delay="676"/>
                                          </p:stCondLst>
                                        </p:cTn>
                                        <p:tgtEl>
                                          <p:spTgt spid="263191"/>
                                        </p:tgtEl>
                                      </p:cBhvr>
                                      <p:to x="100000" y="100000"/>
                                    </p:animScale>
                                    <p:animScale>
                                      <p:cBhvr>
                                        <p:cTn id="15" dur="26">
                                          <p:stCondLst>
                                            <p:cond delay="1312"/>
                                          </p:stCondLst>
                                        </p:cTn>
                                        <p:tgtEl>
                                          <p:spTgt spid="263191"/>
                                        </p:tgtEl>
                                      </p:cBhvr>
                                      <p:to x="100000" y="80000"/>
                                    </p:animScale>
                                    <p:animScale>
                                      <p:cBhvr>
                                        <p:cTn id="16" dur="166" decel="50000">
                                          <p:stCondLst>
                                            <p:cond delay="1338"/>
                                          </p:stCondLst>
                                        </p:cTn>
                                        <p:tgtEl>
                                          <p:spTgt spid="263191"/>
                                        </p:tgtEl>
                                      </p:cBhvr>
                                      <p:to x="100000" y="100000"/>
                                    </p:animScale>
                                    <p:animScale>
                                      <p:cBhvr>
                                        <p:cTn id="17" dur="26">
                                          <p:stCondLst>
                                            <p:cond delay="1642"/>
                                          </p:stCondLst>
                                        </p:cTn>
                                        <p:tgtEl>
                                          <p:spTgt spid="263191"/>
                                        </p:tgtEl>
                                      </p:cBhvr>
                                      <p:to x="100000" y="90000"/>
                                    </p:animScale>
                                    <p:animScale>
                                      <p:cBhvr>
                                        <p:cTn id="18" dur="166" decel="50000">
                                          <p:stCondLst>
                                            <p:cond delay="1668"/>
                                          </p:stCondLst>
                                        </p:cTn>
                                        <p:tgtEl>
                                          <p:spTgt spid="263191"/>
                                        </p:tgtEl>
                                      </p:cBhvr>
                                      <p:to x="100000" y="100000"/>
                                    </p:animScale>
                                    <p:animScale>
                                      <p:cBhvr>
                                        <p:cTn id="19" dur="26">
                                          <p:stCondLst>
                                            <p:cond delay="1808"/>
                                          </p:stCondLst>
                                        </p:cTn>
                                        <p:tgtEl>
                                          <p:spTgt spid="263191"/>
                                        </p:tgtEl>
                                      </p:cBhvr>
                                      <p:to x="100000" y="95000"/>
                                    </p:animScale>
                                    <p:animScale>
                                      <p:cBhvr>
                                        <p:cTn id="20" dur="166" decel="50000">
                                          <p:stCondLst>
                                            <p:cond delay="1834"/>
                                          </p:stCondLst>
                                        </p:cTn>
                                        <p:tgtEl>
                                          <p:spTgt spid="26319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19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66800"/>
            <a:ext cx="9144000" cy="46482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373" name="Text Box 13"/>
          <p:cNvSpPr txBox="1">
            <a:spLocks noChangeArrowheads="1"/>
          </p:cNvSpPr>
          <p:nvPr/>
        </p:nvSpPr>
        <p:spPr bwMode="auto">
          <a:xfrm>
            <a:off x="2193925" y="52990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latin typeface="Times New Roman" pitchFamily="18" charset="0"/>
            </a:endParaRPr>
          </a:p>
        </p:txBody>
      </p:sp>
      <p:sp>
        <p:nvSpPr>
          <p:cNvPr id="143375" name="WordArt 15"/>
          <p:cNvSpPr>
            <a:spLocks noChangeArrowheads="1" noChangeShapeType="1" noTextEdit="1"/>
          </p:cNvSpPr>
          <p:nvPr/>
        </p:nvSpPr>
        <p:spPr bwMode="auto">
          <a:xfrm>
            <a:off x="1676400" y="304800"/>
            <a:ext cx="6057900" cy="571500"/>
          </a:xfrm>
          <a:prstGeom prst="rect">
            <a:avLst/>
          </a:prstGeom>
        </p:spPr>
        <p:txBody>
          <a:bodyPr wrap="none" fromWordArt="1">
            <a:prstTxWarp prst="textPlain">
              <a:avLst>
                <a:gd name="adj" fmla="val 50000"/>
              </a:avLst>
            </a:prstTxWarp>
          </a:bodyPr>
          <a:lstStyle/>
          <a:p>
            <a:r>
              <a:rPr lang="en-US" sz="3600" kern="10">
                <a:ln w="9525" cap="sq">
                  <a:solidFill>
                    <a:srgbClr val="993300"/>
                  </a:solidFill>
                  <a:round/>
                  <a:headEnd type="none" w="sm" len="sm"/>
                  <a:tailEnd type="none" w="sm" len="sm"/>
                </a:ln>
                <a:solidFill>
                  <a:srgbClr val="FFCC00"/>
                </a:solidFill>
                <a:effectLst>
                  <a:outerShdw dist="35921" dir="2700000" algn="ctr" rotWithShape="0">
                    <a:srgbClr val="C0C0C0">
                      <a:alpha val="80000"/>
                    </a:srgbClr>
                  </a:outerShdw>
                </a:effectLst>
                <a:latin typeface="Impact"/>
              </a:rPr>
              <a:t>Who can receive modifications?</a:t>
            </a:r>
          </a:p>
        </p:txBody>
      </p:sp>
    </p:spTree>
    <p:extLst>
      <p:ext uri="{BB962C8B-B14F-4D97-AF65-F5344CB8AC3E}">
        <p14:creationId xmlns:p14="http://schemas.microsoft.com/office/powerpoint/2010/main" val="1187573097"/>
      </p:ext>
    </p:extLst>
  </p:cSld>
  <p:clrMapOvr>
    <a:masterClrMapping/>
  </p:clrMapOvr>
  <p:transition>
    <p:cove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7619" name="Rectangle 3"/>
          <p:cNvSpPr>
            <a:spLocks noGrp="1" noChangeArrowheads="1"/>
          </p:cNvSpPr>
          <p:nvPr>
            <p:ph idx="1"/>
          </p:nvPr>
        </p:nvSpPr>
        <p:spPr/>
        <p:txBody>
          <a:bodyPr>
            <a:normAutofit/>
          </a:bodyPr>
          <a:lstStyle/>
          <a:p>
            <a:r>
              <a:rPr lang="en-US" altLang="en-US"/>
              <a:t>Students who would have been traditionally pulled out to a separate program</a:t>
            </a:r>
          </a:p>
          <a:p>
            <a:r>
              <a:rPr lang="en-US" altLang="en-US"/>
              <a:t>Students who may have a low incidence disability</a:t>
            </a:r>
          </a:p>
          <a:p>
            <a:r>
              <a:rPr lang="en-US" altLang="en-US"/>
              <a:t>Students for whom accommodations have been implemented to the fullest extent and still have difficulty succeeding</a:t>
            </a:r>
          </a:p>
        </p:txBody>
      </p:sp>
      <p:sp>
        <p:nvSpPr>
          <p:cNvPr id="367618" name="Rectangle 2"/>
          <p:cNvSpPr>
            <a:spLocks noGrp="1" noChangeArrowheads="1"/>
          </p:cNvSpPr>
          <p:nvPr>
            <p:ph type="title"/>
          </p:nvPr>
        </p:nvSpPr>
        <p:spPr/>
        <p:txBody>
          <a:bodyPr>
            <a:normAutofit/>
          </a:bodyPr>
          <a:lstStyle/>
          <a:p>
            <a:r>
              <a:rPr lang="en-US" altLang="en-US"/>
              <a:t>Modifications are for…</a:t>
            </a:r>
          </a:p>
        </p:txBody>
      </p:sp>
    </p:spTree>
    <p:extLst>
      <p:ext uri="{BB962C8B-B14F-4D97-AF65-F5344CB8AC3E}">
        <p14:creationId xmlns:p14="http://schemas.microsoft.com/office/powerpoint/2010/main" val="3633174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367618"/>
                                        </p:tgtEl>
                                        <p:attrNameLst>
                                          <p:attrName>style.visibility</p:attrName>
                                        </p:attrNameLst>
                                      </p:cBhvr>
                                      <p:to>
                                        <p:strVal val="visible"/>
                                      </p:to>
                                    </p:set>
                                    <p:anim calcmode="lin" valueType="num">
                                      <p:cBhvr>
                                        <p:cTn id="7" dur="500" fill="hold"/>
                                        <p:tgtEl>
                                          <p:spTgt spid="367618"/>
                                        </p:tgtEl>
                                        <p:attrNameLst>
                                          <p:attrName>ppt_w</p:attrName>
                                        </p:attrNameLst>
                                      </p:cBhvr>
                                      <p:tavLst>
                                        <p:tav tm="0">
                                          <p:val>
                                            <p:fltVal val="0"/>
                                          </p:val>
                                        </p:tav>
                                        <p:tav tm="100000">
                                          <p:val>
                                            <p:strVal val="#ppt_w"/>
                                          </p:val>
                                        </p:tav>
                                      </p:tavLst>
                                    </p:anim>
                                    <p:anim calcmode="lin" valueType="num">
                                      <p:cBhvr>
                                        <p:cTn id="8" dur="500" fill="hold"/>
                                        <p:tgtEl>
                                          <p:spTgt spid="367618"/>
                                        </p:tgtEl>
                                        <p:attrNameLst>
                                          <p:attrName>ppt_h</p:attrName>
                                        </p:attrNameLst>
                                      </p:cBhvr>
                                      <p:tavLst>
                                        <p:tav tm="0">
                                          <p:val>
                                            <p:fltVal val="0"/>
                                          </p:val>
                                        </p:tav>
                                        <p:tav tm="100000">
                                          <p:val>
                                            <p:strVal val="#ppt_h"/>
                                          </p:val>
                                        </p:tav>
                                      </p:tavLst>
                                    </p:anim>
                                    <p:animEffect transition="in" filter="fade">
                                      <p:cBhvr>
                                        <p:cTn id="9" dur="500"/>
                                        <p:tgtEl>
                                          <p:spTgt spid="36761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67619">
                                            <p:txEl>
                                              <p:pRg st="0" end="0"/>
                                            </p:txEl>
                                          </p:spTgt>
                                        </p:tgtEl>
                                        <p:attrNameLst>
                                          <p:attrName>style.visibility</p:attrName>
                                        </p:attrNameLst>
                                      </p:cBhvr>
                                      <p:to>
                                        <p:strVal val="visible"/>
                                      </p:to>
                                    </p:set>
                                    <p:animEffect transition="in" filter="fade">
                                      <p:cBhvr>
                                        <p:cTn id="14" dur="1000">
                                          <p:stCondLst>
                                            <p:cond delay="0"/>
                                          </p:stCondLst>
                                        </p:cTn>
                                        <p:tgtEl>
                                          <p:spTgt spid="367619">
                                            <p:txEl>
                                              <p:pRg st="0" end="0"/>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67619">
                                            <p:txEl>
                                              <p:pRg st="1" end="1"/>
                                            </p:txEl>
                                          </p:spTgt>
                                        </p:tgtEl>
                                        <p:attrNameLst>
                                          <p:attrName>style.visibility</p:attrName>
                                        </p:attrNameLst>
                                      </p:cBhvr>
                                      <p:to>
                                        <p:strVal val="visible"/>
                                      </p:to>
                                    </p:set>
                                    <p:animEffect transition="in" filter="fade">
                                      <p:cBhvr>
                                        <p:cTn id="19" dur="1000">
                                          <p:stCondLst>
                                            <p:cond delay="0"/>
                                          </p:stCondLst>
                                        </p:cTn>
                                        <p:tgtEl>
                                          <p:spTgt spid="367619">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67619">
                                            <p:txEl>
                                              <p:pRg st="2" end="2"/>
                                            </p:txEl>
                                          </p:spTgt>
                                        </p:tgtEl>
                                        <p:attrNameLst>
                                          <p:attrName>style.visibility</p:attrName>
                                        </p:attrNameLst>
                                      </p:cBhvr>
                                      <p:to>
                                        <p:strVal val="visible"/>
                                      </p:to>
                                    </p:set>
                                    <p:animEffect transition="in" filter="fade">
                                      <p:cBhvr>
                                        <p:cTn id="24" dur="1000">
                                          <p:stCondLst>
                                            <p:cond delay="0"/>
                                          </p:stCondLst>
                                        </p:cTn>
                                        <p:tgtEl>
                                          <p:spTgt spid="3676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7619" grpId="0" build="p"/>
      <p:bldP spid="36761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5" name="Rectangle 3"/>
          <p:cNvSpPr>
            <a:spLocks noGrp="1" noChangeArrowheads="1"/>
          </p:cNvSpPr>
          <p:nvPr>
            <p:ph idx="1"/>
          </p:nvPr>
        </p:nvSpPr>
        <p:spPr>
          <a:xfrm>
            <a:off x="304800" y="1828800"/>
            <a:ext cx="8686800" cy="5029200"/>
          </a:xfrm>
        </p:spPr>
        <p:txBody>
          <a:bodyPr/>
          <a:lstStyle/>
          <a:p>
            <a:pPr>
              <a:buFont typeface="Wingdings" pitchFamily="2" charset="2"/>
              <a:buNone/>
            </a:pPr>
            <a:endParaRPr lang="en-US" altLang="en-US" sz="4400" dirty="0"/>
          </a:p>
          <a:p>
            <a:pPr>
              <a:buFont typeface="Wingdings" pitchFamily="2" charset="2"/>
              <a:buNone/>
            </a:pPr>
            <a:r>
              <a:rPr lang="en-US" altLang="en-US" sz="4400" dirty="0"/>
              <a:t>  The IEP or 504 team determines </a:t>
            </a:r>
            <a:r>
              <a:rPr lang="en-US" altLang="en-US" sz="4400" b="1" dirty="0">
                <a:effectLst>
                  <a:outerShdw blurRad="38100" dist="38100" dir="2700000" algn="tl">
                    <a:srgbClr val="C0C0C0"/>
                  </a:outerShdw>
                </a:effectLst>
              </a:rPr>
              <a:t>how</a:t>
            </a:r>
            <a:r>
              <a:rPr lang="en-US" altLang="en-US" sz="4400" dirty="0"/>
              <a:t> a student will participate, not </a:t>
            </a:r>
            <a:r>
              <a:rPr lang="en-US" altLang="en-US" sz="4400" b="1" dirty="0">
                <a:effectLst>
                  <a:outerShdw blurRad="38100" dist="38100" dir="2700000" algn="tl">
                    <a:srgbClr val="C0C0C0"/>
                  </a:outerShdw>
                </a:effectLst>
              </a:rPr>
              <a:t>whether</a:t>
            </a:r>
            <a:r>
              <a:rPr lang="en-US" altLang="en-US" sz="4400" dirty="0"/>
              <a:t> a student will participate. </a:t>
            </a:r>
          </a:p>
          <a:p>
            <a:pPr>
              <a:buFont typeface="Wingdings" pitchFamily="2" charset="2"/>
              <a:buNone/>
            </a:pPr>
            <a:endParaRPr lang="en-US" altLang="en-US" sz="4400" dirty="0"/>
          </a:p>
        </p:txBody>
      </p:sp>
      <p:sp>
        <p:nvSpPr>
          <p:cNvPr id="325637" name="Text Box 5"/>
          <p:cNvSpPr txBox="1">
            <a:spLocks noChangeArrowheads="1"/>
          </p:cNvSpPr>
          <p:nvPr/>
        </p:nvSpPr>
        <p:spPr bwMode="auto">
          <a:xfrm>
            <a:off x="503238" y="436563"/>
            <a:ext cx="3103562"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4400">
                <a:latin typeface="Arial" charset="0"/>
              </a:rPr>
              <a:t>Remember!</a:t>
            </a:r>
          </a:p>
        </p:txBody>
      </p:sp>
      <p:pic>
        <p:nvPicPr>
          <p:cNvPr id="325638" name="Picture 6" descr="MCBD06510_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6200" y="152400"/>
            <a:ext cx="2895600"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93408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8419" name="Rectangle 3"/>
          <p:cNvSpPr>
            <a:spLocks noGrp="1" noChangeArrowheads="1"/>
          </p:cNvSpPr>
          <p:nvPr>
            <p:ph idx="1"/>
          </p:nvPr>
        </p:nvSpPr>
        <p:spPr/>
        <p:txBody>
          <a:bodyPr>
            <a:normAutofit lnSpcReduction="10000"/>
          </a:bodyPr>
          <a:lstStyle/>
          <a:p>
            <a:pPr marL="381000" indent="-381000">
              <a:lnSpc>
                <a:spcPct val="80000"/>
              </a:lnSpc>
              <a:buFont typeface="Wingdings" pitchFamily="2" charset="2"/>
              <a:buNone/>
            </a:pPr>
            <a:r>
              <a:rPr lang="en-US" altLang="en-US" sz="1800" b="1"/>
              <a:t>1.  Who determines modifications</a:t>
            </a:r>
            <a:r>
              <a:rPr lang="en-US" altLang="en-US" sz="1600" b="1"/>
              <a:t>?</a:t>
            </a:r>
            <a:r>
              <a:rPr lang="en-US" altLang="en-US" sz="1800"/>
              <a:t> </a:t>
            </a:r>
          </a:p>
          <a:p>
            <a:pPr marL="381000" indent="-381000">
              <a:lnSpc>
                <a:spcPct val="80000"/>
              </a:lnSpc>
              <a:buFont typeface="Wingdings" pitchFamily="2" charset="2"/>
              <a:buNone/>
            </a:pPr>
            <a:r>
              <a:rPr lang="en-US" altLang="en-US" sz="2000"/>
              <a:t>      The IEP team, including the Local Education Agency (LEA </a:t>
            </a:r>
          </a:p>
          <a:p>
            <a:pPr marL="800100" lvl="1" indent="-342900">
              <a:lnSpc>
                <a:spcPct val="80000"/>
              </a:lnSpc>
              <a:buFont typeface="Wingdings" pitchFamily="2" charset="2"/>
              <a:buNone/>
            </a:pPr>
            <a:r>
              <a:rPr lang="en-US" altLang="en-US" sz="1800"/>
              <a:t>representative, Special Educator, General Educator, parent/legal </a:t>
            </a:r>
          </a:p>
          <a:p>
            <a:pPr marL="800100" lvl="1" indent="-342900">
              <a:lnSpc>
                <a:spcPct val="80000"/>
              </a:lnSpc>
              <a:buFont typeface="Wingdings" pitchFamily="2" charset="2"/>
              <a:buNone/>
            </a:pPr>
            <a:r>
              <a:rPr lang="en-US" altLang="en-US" sz="1800"/>
              <a:t>guardian, the student)</a:t>
            </a:r>
          </a:p>
          <a:p>
            <a:pPr marL="800100" lvl="1" indent="-342900">
              <a:lnSpc>
                <a:spcPct val="80000"/>
              </a:lnSpc>
              <a:buFont typeface="Wingdings" pitchFamily="2" charset="2"/>
              <a:buNone/>
            </a:pPr>
            <a:endParaRPr lang="en-US" altLang="en-US" sz="1600"/>
          </a:p>
          <a:p>
            <a:pPr marL="381000" indent="-381000">
              <a:lnSpc>
                <a:spcPct val="80000"/>
              </a:lnSpc>
              <a:buFont typeface="Wingdings" pitchFamily="2" charset="2"/>
              <a:buNone/>
            </a:pPr>
            <a:r>
              <a:rPr lang="en-US" altLang="en-US" sz="1800" b="1"/>
              <a:t>2.  Who gets accommodations and modifications?</a:t>
            </a:r>
            <a:r>
              <a:rPr lang="en-US" altLang="en-US" sz="1800"/>
              <a:t>  </a:t>
            </a:r>
          </a:p>
          <a:p>
            <a:pPr marL="381000" indent="-381000">
              <a:lnSpc>
                <a:spcPct val="80000"/>
              </a:lnSpc>
              <a:buFont typeface="Wingdings" pitchFamily="2" charset="2"/>
              <a:buNone/>
            </a:pPr>
            <a:r>
              <a:rPr lang="en-US" altLang="en-US" sz="1800"/>
              <a:t>      Accommodations can be made for any student.  Students with an IEP or 504 plan get accommodations that are required.  Students with an IEP can receive modifications if needed.  STUDENT NEEDS DETERMINE BOTH</a:t>
            </a:r>
          </a:p>
          <a:p>
            <a:pPr marL="381000" indent="-381000">
              <a:lnSpc>
                <a:spcPct val="80000"/>
              </a:lnSpc>
              <a:buFont typeface="Wingdings" pitchFamily="2" charset="2"/>
              <a:buNone/>
            </a:pPr>
            <a:endParaRPr lang="en-US" altLang="en-US" sz="1800"/>
          </a:p>
          <a:p>
            <a:pPr marL="381000" indent="-381000">
              <a:lnSpc>
                <a:spcPct val="80000"/>
              </a:lnSpc>
              <a:buFont typeface="Wingdings" pitchFamily="2" charset="2"/>
              <a:buNone/>
            </a:pPr>
            <a:r>
              <a:rPr lang="en-US" altLang="en-US" sz="1800" b="1"/>
              <a:t>3.  Do I have to accommodate?</a:t>
            </a:r>
          </a:p>
          <a:p>
            <a:pPr marL="381000" indent="-381000">
              <a:lnSpc>
                <a:spcPct val="80000"/>
              </a:lnSpc>
              <a:buFont typeface="Wingdings" pitchFamily="2" charset="2"/>
              <a:buNone/>
            </a:pPr>
            <a:r>
              <a:rPr lang="en-US" altLang="en-US" sz="1800"/>
              <a:t>      If a student has an IEP or a 504 plan, you must provide the accommodations and modifications that are part of the plan.  If a student does not have an IEP or 504 plan, you are not required to accommodate, but it is considered best practice.  </a:t>
            </a:r>
          </a:p>
          <a:p>
            <a:pPr marL="381000" indent="-381000">
              <a:lnSpc>
                <a:spcPct val="80000"/>
              </a:lnSpc>
              <a:buFont typeface="Wingdings" pitchFamily="2" charset="2"/>
              <a:buNone/>
            </a:pPr>
            <a:endParaRPr lang="en-US" altLang="en-US" sz="1800"/>
          </a:p>
          <a:p>
            <a:pPr marL="381000" indent="-381000">
              <a:lnSpc>
                <a:spcPct val="80000"/>
              </a:lnSpc>
              <a:buFont typeface="Wingdings" pitchFamily="2" charset="2"/>
              <a:buNone/>
            </a:pPr>
            <a:r>
              <a:rPr lang="en-US" altLang="en-US" sz="1800" b="1"/>
              <a:t>4.  What do I say when students say, “It’s not fair?”</a:t>
            </a:r>
          </a:p>
          <a:p>
            <a:pPr marL="381000" indent="-381000">
              <a:lnSpc>
                <a:spcPct val="80000"/>
              </a:lnSpc>
              <a:buFont typeface="Wingdings" pitchFamily="2" charset="2"/>
              <a:buNone/>
            </a:pPr>
            <a:r>
              <a:rPr lang="en-US" altLang="en-US" sz="1800"/>
              <a:t>      Fair means that everyone gets what they need to succeed.  Fair does not mean “same” or “equal.”</a:t>
            </a:r>
          </a:p>
          <a:p>
            <a:pPr marL="800100" lvl="1" indent="-342900">
              <a:lnSpc>
                <a:spcPct val="80000"/>
              </a:lnSpc>
            </a:pPr>
            <a:endParaRPr lang="en-US" altLang="en-US" sz="1600"/>
          </a:p>
          <a:p>
            <a:pPr marL="381000" indent="-381000">
              <a:lnSpc>
                <a:spcPct val="80000"/>
              </a:lnSpc>
            </a:pPr>
            <a:endParaRPr lang="en-US" altLang="en-US" sz="1800"/>
          </a:p>
        </p:txBody>
      </p:sp>
      <p:sp>
        <p:nvSpPr>
          <p:cNvPr id="188418" name="Rectangle 2"/>
          <p:cNvSpPr>
            <a:spLocks noGrp="1" noChangeArrowheads="1"/>
          </p:cNvSpPr>
          <p:nvPr>
            <p:ph type="title"/>
          </p:nvPr>
        </p:nvSpPr>
        <p:spPr/>
        <p:txBody>
          <a:bodyPr>
            <a:normAutofit/>
          </a:bodyPr>
          <a:lstStyle/>
          <a:p>
            <a:r>
              <a:rPr lang="en-US" altLang="en-US" sz="3600"/>
              <a:t>Frequently Asked Questions</a:t>
            </a:r>
          </a:p>
        </p:txBody>
      </p:sp>
    </p:spTree>
    <p:extLst>
      <p:ext uri="{BB962C8B-B14F-4D97-AF65-F5344CB8AC3E}">
        <p14:creationId xmlns:p14="http://schemas.microsoft.com/office/powerpoint/2010/main" val="3634010455"/>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88418"/>
                                        </p:tgtEl>
                                        <p:attrNameLst>
                                          <p:attrName>style.visibility</p:attrName>
                                        </p:attrNameLst>
                                      </p:cBhvr>
                                      <p:to>
                                        <p:strVal val="visible"/>
                                      </p:to>
                                    </p:set>
                                    <p:animEffect transition="in" filter="fade">
                                      <p:cBhvr>
                                        <p:cTn id="7" dur="1000"/>
                                        <p:tgtEl>
                                          <p:spTgt spid="188418"/>
                                        </p:tgtEl>
                                      </p:cBhvr>
                                    </p:animEffect>
                                    <p:anim calcmode="lin" valueType="num">
                                      <p:cBhvr>
                                        <p:cTn id="8" dur="1000" fill="hold"/>
                                        <p:tgtEl>
                                          <p:spTgt spid="188418"/>
                                        </p:tgtEl>
                                        <p:attrNameLst>
                                          <p:attrName>ppt_x</p:attrName>
                                        </p:attrNameLst>
                                      </p:cBhvr>
                                      <p:tavLst>
                                        <p:tav tm="0">
                                          <p:val>
                                            <p:strVal val="#ppt_x"/>
                                          </p:val>
                                        </p:tav>
                                        <p:tav tm="100000">
                                          <p:val>
                                            <p:strVal val="#ppt_x"/>
                                          </p:val>
                                        </p:tav>
                                      </p:tavLst>
                                    </p:anim>
                                    <p:anim calcmode="lin" valueType="num">
                                      <p:cBhvr>
                                        <p:cTn id="9" dur="898" decel="100000" fill="hold"/>
                                        <p:tgtEl>
                                          <p:spTgt spid="188418"/>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188418"/>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88419">
                                            <p:txEl>
                                              <p:pRg st="0" end="0"/>
                                            </p:txEl>
                                          </p:spTgt>
                                        </p:tgtEl>
                                        <p:attrNameLst>
                                          <p:attrName>style.visibility</p:attrName>
                                        </p:attrNameLst>
                                      </p:cBhvr>
                                      <p:to>
                                        <p:strVal val="visible"/>
                                      </p:to>
                                    </p:set>
                                    <p:animEffect transition="in" filter="fade">
                                      <p:cBhvr>
                                        <p:cTn id="15" dur="1000"/>
                                        <p:tgtEl>
                                          <p:spTgt spid="188419">
                                            <p:txEl>
                                              <p:pRg st="0" end="0"/>
                                            </p:txEl>
                                          </p:spTgt>
                                        </p:tgtEl>
                                      </p:cBhvr>
                                    </p:animEffect>
                                    <p:anim calcmode="lin" valueType="num">
                                      <p:cBhvr>
                                        <p:cTn id="16" dur="1000" fill="hold"/>
                                        <p:tgtEl>
                                          <p:spTgt spid="188419">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188419">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188419">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88419">
                                            <p:txEl>
                                              <p:pRg st="1" end="1"/>
                                            </p:txEl>
                                          </p:spTgt>
                                        </p:tgtEl>
                                        <p:attrNameLst>
                                          <p:attrName>style.visibility</p:attrName>
                                        </p:attrNameLst>
                                      </p:cBhvr>
                                      <p:to>
                                        <p:strVal val="visible"/>
                                      </p:to>
                                    </p:set>
                                    <p:animEffect transition="in" filter="fade">
                                      <p:cBhvr>
                                        <p:cTn id="23" dur="1000"/>
                                        <p:tgtEl>
                                          <p:spTgt spid="188419">
                                            <p:txEl>
                                              <p:pRg st="1" end="1"/>
                                            </p:txEl>
                                          </p:spTgt>
                                        </p:tgtEl>
                                      </p:cBhvr>
                                    </p:animEffect>
                                    <p:anim calcmode="lin" valueType="num">
                                      <p:cBhvr>
                                        <p:cTn id="24" dur="1000" fill="hold"/>
                                        <p:tgtEl>
                                          <p:spTgt spid="188419">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188419">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188419">
                                            <p:txEl>
                                              <p:pRg st="1" end="1"/>
                                            </p:txEl>
                                          </p:spTgt>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188419">
                                            <p:txEl>
                                              <p:pRg st="2" end="2"/>
                                            </p:txEl>
                                          </p:spTgt>
                                        </p:tgtEl>
                                        <p:attrNameLst>
                                          <p:attrName>style.visibility</p:attrName>
                                        </p:attrNameLst>
                                      </p:cBhvr>
                                      <p:to>
                                        <p:strVal val="visible"/>
                                      </p:to>
                                    </p:set>
                                    <p:animEffect transition="in" filter="fade">
                                      <p:cBhvr>
                                        <p:cTn id="29" dur="1000"/>
                                        <p:tgtEl>
                                          <p:spTgt spid="188419">
                                            <p:txEl>
                                              <p:pRg st="2" end="2"/>
                                            </p:txEl>
                                          </p:spTgt>
                                        </p:tgtEl>
                                      </p:cBhvr>
                                    </p:animEffect>
                                    <p:anim calcmode="lin" valueType="num">
                                      <p:cBhvr>
                                        <p:cTn id="30" dur="1000" fill="hold"/>
                                        <p:tgtEl>
                                          <p:spTgt spid="188419">
                                            <p:txEl>
                                              <p:pRg st="2" end="2"/>
                                            </p:txEl>
                                          </p:spTgt>
                                        </p:tgtEl>
                                        <p:attrNameLst>
                                          <p:attrName>ppt_x</p:attrName>
                                        </p:attrNameLst>
                                      </p:cBhvr>
                                      <p:tavLst>
                                        <p:tav tm="0">
                                          <p:val>
                                            <p:strVal val="#ppt_x"/>
                                          </p:val>
                                        </p:tav>
                                        <p:tav tm="100000">
                                          <p:val>
                                            <p:strVal val="#ppt_x"/>
                                          </p:val>
                                        </p:tav>
                                      </p:tavLst>
                                    </p:anim>
                                    <p:anim calcmode="lin" valueType="num">
                                      <p:cBhvr>
                                        <p:cTn id="31" dur="898" decel="100000" fill="hold"/>
                                        <p:tgtEl>
                                          <p:spTgt spid="188419">
                                            <p:txEl>
                                              <p:pRg st="2" end="2"/>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898"/>
                                          </p:stCondLst>
                                        </p:cTn>
                                        <p:tgtEl>
                                          <p:spTgt spid="188419">
                                            <p:txEl>
                                              <p:pRg st="2" end="2"/>
                                            </p:txEl>
                                          </p:spTgt>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188419">
                                            <p:txEl>
                                              <p:pRg st="3" end="3"/>
                                            </p:txEl>
                                          </p:spTgt>
                                        </p:tgtEl>
                                        <p:attrNameLst>
                                          <p:attrName>style.visibility</p:attrName>
                                        </p:attrNameLst>
                                      </p:cBhvr>
                                      <p:to>
                                        <p:strVal val="visible"/>
                                      </p:to>
                                    </p:set>
                                    <p:animEffect transition="in" filter="fade">
                                      <p:cBhvr>
                                        <p:cTn id="35" dur="1000"/>
                                        <p:tgtEl>
                                          <p:spTgt spid="188419">
                                            <p:txEl>
                                              <p:pRg st="3" end="3"/>
                                            </p:txEl>
                                          </p:spTgt>
                                        </p:tgtEl>
                                      </p:cBhvr>
                                    </p:animEffect>
                                    <p:anim calcmode="lin" valueType="num">
                                      <p:cBhvr>
                                        <p:cTn id="36" dur="1000" fill="hold"/>
                                        <p:tgtEl>
                                          <p:spTgt spid="188419">
                                            <p:txEl>
                                              <p:pRg st="3" end="3"/>
                                            </p:txEl>
                                          </p:spTgt>
                                        </p:tgtEl>
                                        <p:attrNameLst>
                                          <p:attrName>ppt_x</p:attrName>
                                        </p:attrNameLst>
                                      </p:cBhvr>
                                      <p:tavLst>
                                        <p:tav tm="0">
                                          <p:val>
                                            <p:strVal val="#ppt_x"/>
                                          </p:val>
                                        </p:tav>
                                        <p:tav tm="100000">
                                          <p:val>
                                            <p:strVal val="#ppt_x"/>
                                          </p:val>
                                        </p:tav>
                                      </p:tavLst>
                                    </p:anim>
                                    <p:anim calcmode="lin" valueType="num">
                                      <p:cBhvr>
                                        <p:cTn id="37" dur="898" decel="100000" fill="hold"/>
                                        <p:tgtEl>
                                          <p:spTgt spid="188419">
                                            <p:txEl>
                                              <p:pRg st="3" end="3"/>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898"/>
                                          </p:stCondLst>
                                        </p:cTn>
                                        <p:tgtEl>
                                          <p:spTgt spid="188419">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37" presetClass="entr" presetSubtype="0" fill="hold" grpId="0" nodeType="clickEffect">
                                  <p:stCondLst>
                                    <p:cond delay="0"/>
                                  </p:stCondLst>
                                  <p:childTnLst>
                                    <p:set>
                                      <p:cBhvr>
                                        <p:cTn id="42" dur="1" fill="hold">
                                          <p:stCondLst>
                                            <p:cond delay="0"/>
                                          </p:stCondLst>
                                        </p:cTn>
                                        <p:tgtEl>
                                          <p:spTgt spid="188419">
                                            <p:txEl>
                                              <p:pRg st="5" end="5"/>
                                            </p:txEl>
                                          </p:spTgt>
                                        </p:tgtEl>
                                        <p:attrNameLst>
                                          <p:attrName>style.visibility</p:attrName>
                                        </p:attrNameLst>
                                      </p:cBhvr>
                                      <p:to>
                                        <p:strVal val="visible"/>
                                      </p:to>
                                    </p:set>
                                    <p:animEffect transition="in" filter="fade">
                                      <p:cBhvr>
                                        <p:cTn id="43" dur="1000"/>
                                        <p:tgtEl>
                                          <p:spTgt spid="188419">
                                            <p:txEl>
                                              <p:pRg st="5" end="5"/>
                                            </p:txEl>
                                          </p:spTgt>
                                        </p:tgtEl>
                                      </p:cBhvr>
                                    </p:animEffect>
                                    <p:anim calcmode="lin" valueType="num">
                                      <p:cBhvr>
                                        <p:cTn id="44" dur="1000" fill="hold"/>
                                        <p:tgtEl>
                                          <p:spTgt spid="188419">
                                            <p:txEl>
                                              <p:pRg st="5" end="5"/>
                                            </p:txEl>
                                          </p:spTgt>
                                        </p:tgtEl>
                                        <p:attrNameLst>
                                          <p:attrName>ppt_x</p:attrName>
                                        </p:attrNameLst>
                                      </p:cBhvr>
                                      <p:tavLst>
                                        <p:tav tm="0">
                                          <p:val>
                                            <p:strVal val="#ppt_x"/>
                                          </p:val>
                                        </p:tav>
                                        <p:tav tm="100000">
                                          <p:val>
                                            <p:strVal val="#ppt_x"/>
                                          </p:val>
                                        </p:tav>
                                      </p:tavLst>
                                    </p:anim>
                                    <p:anim calcmode="lin" valueType="num">
                                      <p:cBhvr>
                                        <p:cTn id="45" dur="898" decel="100000" fill="hold"/>
                                        <p:tgtEl>
                                          <p:spTgt spid="188419">
                                            <p:txEl>
                                              <p:pRg st="5" end="5"/>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898"/>
                                          </p:stCondLst>
                                        </p:cTn>
                                        <p:tgtEl>
                                          <p:spTgt spid="188419">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37" presetClass="entr" presetSubtype="0" fill="hold" grpId="0" nodeType="clickEffect">
                                  <p:stCondLst>
                                    <p:cond delay="0"/>
                                  </p:stCondLst>
                                  <p:childTnLst>
                                    <p:set>
                                      <p:cBhvr>
                                        <p:cTn id="50" dur="1" fill="hold">
                                          <p:stCondLst>
                                            <p:cond delay="0"/>
                                          </p:stCondLst>
                                        </p:cTn>
                                        <p:tgtEl>
                                          <p:spTgt spid="188419">
                                            <p:txEl>
                                              <p:pRg st="6" end="6"/>
                                            </p:txEl>
                                          </p:spTgt>
                                        </p:tgtEl>
                                        <p:attrNameLst>
                                          <p:attrName>style.visibility</p:attrName>
                                        </p:attrNameLst>
                                      </p:cBhvr>
                                      <p:to>
                                        <p:strVal val="visible"/>
                                      </p:to>
                                    </p:set>
                                    <p:animEffect transition="in" filter="fade">
                                      <p:cBhvr>
                                        <p:cTn id="51" dur="1000"/>
                                        <p:tgtEl>
                                          <p:spTgt spid="188419">
                                            <p:txEl>
                                              <p:pRg st="6" end="6"/>
                                            </p:txEl>
                                          </p:spTgt>
                                        </p:tgtEl>
                                      </p:cBhvr>
                                    </p:animEffect>
                                    <p:anim calcmode="lin" valueType="num">
                                      <p:cBhvr>
                                        <p:cTn id="52" dur="1000" fill="hold"/>
                                        <p:tgtEl>
                                          <p:spTgt spid="188419">
                                            <p:txEl>
                                              <p:pRg st="6" end="6"/>
                                            </p:txEl>
                                          </p:spTgt>
                                        </p:tgtEl>
                                        <p:attrNameLst>
                                          <p:attrName>ppt_x</p:attrName>
                                        </p:attrNameLst>
                                      </p:cBhvr>
                                      <p:tavLst>
                                        <p:tav tm="0">
                                          <p:val>
                                            <p:strVal val="#ppt_x"/>
                                          </p:val>
                                        </p:tav>
                                        <p:tav tm="100000">
                                          <p:val>
                                            <p:strVal val="#ppt_x"/>
                                          </p:val>
                                        </p:tav>
                                      </p:tavLst>
                                    </p:anim>
                                    <p:anim calcmode="lin" valueType="num">
                                      <p:cBhvr>
                                        <p:cTn id="53" dur="898" decel="100000" fill="hold"/>
                                        <p:tgtEl>
                                          <p:spTgt spid="188419">
                                            <p:txEl>
                                              <p:pRg st="6" end="6"/>
                                            </p:txEl>
                                          </p:spTgt>
                                        </p:tgtEl>
                                        <p:attrNameLst>
                                          <p:attrName>ppt_y</p:attrName>
                                        </p:attrNameLst>
                                      </p:cBhvr>
                                      <p:tavLst>
                                        <p:tav tm="0">
                                          <p:val>
                                            <p:strVal val="#ppt_y+1"/>
                                          </p:val>
                                        </p:tav>
                                        <p:tav tm="100000">
                                          <p:val>
                                            <p:strVal val="#ppt_y-.03"/>
                                          </p:val>
                                        </p:tav>
                                      </p:tavLst>
                                    </p:anim>
                                    <p:anim calcmode="lin" valueType="num">
                                      <p:cBhvr>
                                        <p:cTn id="54" dur="100" accel="100000" fill="hold">
                                          <p:stCondLst>
                                            <p:cond delay="898"/>
                                          </p:stCondLst>
                                        </p:cTn>
                                        <p:tgtEl>
                                          <p:spTgt spid="188419">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37" presetClass="entr" presetSubtype="0" fill="hold" grpId="0" nodeType="clickEffect">
                                  <p:stCondLst>
                                    <p:cond delay="0"/>
                                  </p:stCondLst>
                                  <p:childTnLst>
                                    <p:set>
                                      <p:cBhvr>
                                        <p:cTn id="58" dur="1" fill="hold">
                                          <p:stCondLst>
                                            <p:cond delay="0"/>
                                          </p:stCondLst>
                                        </p:cTn>
                                        <p:tgtEl>
                                          <p:spTgt spid="188419">
                                            <p:txEl>
                                              <p:pRg st="8" end="8"/>
                                            </p:txEl>
                                          </p:spTgt>
                                        </p:tgtEl>
                                        <p:attrNameLst>
                                          <p:attrName>style.visibility</p:attrName>
                                        </p:attrNameLst>
                                      </p:cBhvr>
                                      <p:to>
                                        <p:strVal val="visible"/>
                                      </p:to>
                                    </p:set>
                                    <p:animEffect transition="in" filter="fade">
                                      <p:cBhvr>
                                        <p:cTn id="59" dur="1000"/>
                                        <p:tgtEl>
                                          <p:spTgt spid="188419">
                                            <p:txEl>
                                              <p:pRg st="8" end="8"/>
                                            </p:txEl>
                                          </p:spTgt>
                                        </p:tgtEl>
                                      </p:cBhvr>
                                    </p:animEffect>
                                    <p:anim calcmode="lin" valueType="num">
                                      <p:cBhvr>
                                        <p:cTn id="60" dur="1000" fill="hold"/>
                                        <p:tgtEl>
                                          <p:spTgt spid="188419">
                                            <p:txEl>
                                              <p:pRg st="8" end="8"/>
                                            </p:txEl>
                                          </p:spTgt>
                                        </p:tgtEl>
                                        <p:attrNameLst>
                                          <p:attrName>ppt_x</p:attrName>
                                        </p:attrNameLst>
                                      </p:cBhvr>
                                      <p:tavLst>
                                        <p:tav tm="0">
                                          <p:val>
                                            <p:strVal val="#ppt_x"/>
                                          </p:val>
                                        </p:tav>
                                        <p:tav tm="100000">
                                          <p:val>
                                            <p:strVal val="#ppt_x"/>
                                          </p:val>
                                        </p:tav>
                                      </p:tavLst>
                                    </p:anim>
                                    <p:anim calcmode="lin" valueType="num">
                                      <p:cBhvr>
                                        <p:cTn id="61" dur="898" decel="100000" fill="hold"/>
                                        <p:tgtEl>
                                          <p:spTgt spid="188419">
                                            <p:txEl>
                                              <p:pRg st="8" end="8"/>
                                            </p:txEl>
                                          </p:spTgt>
                                        </p:tgtEl>
                                        <p:attrNameLst>
                                          <p:attrName>ppt_y</p:attrName>
                                        </p:attrNameLst>
                                      </p:cBhvr>
                                      <p:tavLst>
                                        <p:tav tm="0">
                                          <p:val>
                                            <p:strVal val="#ppt_y+1"/>
                                          </p:val>
                                        </p:tav>
                                        <p:tav tm="100000">
                                          <p:val>
                                            <p:strVal val="#ppt_y-.03"/>
                                          </p:val>
                                        </p:tav>
                                      </p:tavLst>
                                    </p:anim>
                                    <p:anim calcmode="lin" valueType="num">
                                      <p:cBhvr>
                                        <p:cTn id="62" dur="100" accel="100000" fill="hold">
                                          <p:stCondLst>
                                            <p:cond delay="898"/>
                                          </p:stCondLst>
                                        </p:cTn>
                                        <p:tgtEl>
                                          <p:spTgt spid="188419">
                                            <p:txEl>
                                              <p:pRg st="8" end="8"/>
                                            </p:txEl>
                                          </p:spTgt>
                                        </p:tgtEl>
                                        <p:attrNameLst>
                                          <p:attrName>ppt_y</p:attrName>
                                        </p:attrNameLst>
                                      </p:cBhvr>
                                      <p:tavLst>
                                        <p:tav tm="0">
                                          <p:val>
                                            <p:strVal val="#ppt_y-.03"/>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37" presetClass="entr" presetSubtype="0" fill="hold" grpId="0" nodeType="clickEffect">
                                  <p:stCondLst>
                                    <p:cond delay="0"/>
                                  </p:stCondLst>
                                  <p:childTnLst>
                                    <p:set>
                                      <p:cBhvr>
                                        <p:cTn id="66" dur="1" fill="hold">
                                          <p:stCondLst>
                                            <p:cond delay="0"/>
                                          </p:stCondLst>
                                        </p:cTn>
                                        <p:tgtEl>
                                          <p:spTgt spid="188419">
                                            <p:txEl>
                                              <p:pRg st="9" end="9"/>
                                            </p:txEl>
                                          </p:spTgt>
                                        </p:tgtEl>
                                        <p:attrNameLst>
                                          <p:attrName>style.visibility</p:attrName>
                                        </p:attrNameLst>
                                      </p:cBhvr>
                                      <p:to>
                                        <p:strVal val="visible"/>
                                      </p:to>
                                    </p:set>
                                    <p:animEffect transition="in" filter="fade">
                                      <p:cBhvr>
                                        <p:cTn id="67" dur="1000"/>
                                        <p:tgtEl>
                                          <p:spTgt spid="188419">
                                            <p:txEl>
                                              <p:pRg st="9" end="9"/>
                                            </p:txEl>
                                          </p:spTgt>
                                        </p:tgtEl>
                                      </p:cBhvr>
                                    </p:animEffect>
                                    <p:anim calcmode="lin" valueType="num">
                                      <p:cBhvr>
                                        <p:cTn id="68" dur="1000" fill="hold"/>
                                        <p:tgtEl>
                                          <p:spTgt spid="188419">
                                            <p:txEl>
                                              <p:pRg st="9" end="9"/>
                                            </p:txEl>
                                          </p:spTgt>
                                        </p:tgtEl>
                                        <p:attrNameLst>
                                          <p:attrName>ppt_x</p:attrName>
                                        </p:attrNameLst>
                                      </p:cBhvr>
                                      <p:tavLst>
                                        <p:tav tm="0">
                                          <p:val>
                                            <p:strVal val="#ppt_x"/>
                                          </p:val>
                                        </p:tav>
                                        <p:tav tm="100000">
                                          <p:val>
                                            <p:strVal val="#ppt_x"/>
                                          </p:val>
                                        </p:tav>
                                      </p:tavLst>
                                    </p:anim>
                                    <p:anim calcmode="lin" valueType="num">
                                      <p:cBhvr>
                                        <p:cTn id="69" dur="898" decel="100000" fill="hold"/>
                                        <p:tgtEl>
                                          <p:spTgt spid="188419">
                                            <p:txEl>
                                              <p:pRg st="9" end="9"/>
                                            </p:txEl>
                                          </p:spTgt>
                                        </p:tgtEl>
                                        <p:attrNameLst>
                                          <p:attrName>ppt_y</p:attrName>
                                        </p:attrNameLst>
                                      </p:cBhvr>
                                      <p:tavLst>
                                        <p:tav tm="0">
                                          <p:val>
                                            <p:strVal val="#ppt_y+1"/>
                                          </p:val>
                                        </p:tav>
                                        <p:tav tm="100000">
                                          <p:val>
                                            <p:strVal val="#ppt_y-.03"/>
                                          </p:val>
                                        </p:tav>
                                      </p:tavLst>
                                    </p:anim>
                                    <p:anim calcmode="lin" valueType="num">
                                      <p:cBhvr>
                                        <p:cTn id="70" dur="100" accel="100000" fill="hold">
                                          <p:stCondLst>
                                            <p:cond delay="898"/>
                                          </p:stCondLst>
                                        </p:cTn>
                                        <p:tgtEl>
                                          <p:spTgt spid="188419">
                                            <p:txEl>
                                              <p:pRg st="9" end="9"/>
                                            </p:txEl>
                                          </p:spTgt>
                                        </p:tgtEl>
                                        <p:attrNameLst>
                                          <p:attrName>ppt_y</p:attrName>
                                        </p:attrNameLst>
                                      </p:cBhvr>
                                      <p:tavLst>
                                        <p:tav tm="0">
                                          <p:val>
                                            <p:strVal val="#ppt_y-.03"/>
                                          </p:val>
                                        </p:tav>
                                        <p:tav tm="100000">
                                          <p:val>
                                            <p:strVal val="#ppt_y"/>
                                          </p:val>
                                        </p:tav>
                                      </p:tavLst>
                                    </p:anim>
                                  </p:childTnLst>
                                </p:cTn>
                              </p:par>
                            </p:childTnLst>
                          </p:cTn>
                        </p:par>
                      </p:childTnLst>
                    </p:cTn>
                  </p:par>
                  <p:par>
                    <p:cTn id="71" fill="hold" nodeType="clickPar">
                      <p:stCondLst>
                        <p:cond delay="indefinite"/>
                      </p:stCondLst>
                      <p:childTnLst>
                        <p:par>
                          <p:cTn id="72" fill="hold" nodeType="withGroup">
                            <p:stCondLst>
                              <p:cond delay="0"/>
                            </p:stCondLst>
                            <p:childTnLst>
                              <p:par>
                                <p:cTn id="73" presetID="37" presetClass="entr" presetSubtype="0" fill="hold" grpId="0" nodeType="clickEffect">
                                  <p:stCondLst>
                                    <p:cond delay="0"/>
                                  </p:stCondLst>
                                  <p:childTnLst>
                                    <p:set>
                                      <p:cBhvr>
                                        <p:cTn id="74" dur="1" fill="hold">
                                          <p:stCondLst>
                                            <p:cond delay="0"/>
                                          </p:stCondLst>
                                        </p:cTn>
                                        <p:tgtEl>
                                          <p:spTgt spid="188419">
                                            <p:txEl>
                                              <p:pRg st="11" end="11"/>
                                            </p:txEl>
                                          </p:spTgt>
                                        </p:tgtEl>
                                        <p:attrNameLst>
                                          <p:attrName>style.visibility</p:attrName>
                                        </p:attrNameLst>
                                      </p:cBhvr>
                                      <p:to>
                                        <p:strVal val="visible"/>
                                      </p:to>
                                    </p:set>
                                    <p:animEffect transition="in" filter="fade">
                                      <p:cBhvr>
                                        <p:cTn id="75" dur="1000"/>
                                        <p:tgtEl>
                                          <p:spTgt spid="188419">
                                            <p:txEl>
                                              <p:pRg st="11" end="11"/>
                                            </p:txEl>
                                          </p:spTgt>
                                        </p:tgtEl>
                                      </p:cBhvr>
                                    </p:animEffect>
                                    <p:anim calcmode="lin" valueType="num">
                                      <p:cBhvr>
                                        <p:cTn id="76" dur="1000" fill="hold"/>
                                        <p:tgtEl>
                                          <p:spTgt spid="188419">
                                            <p:txEl>
                                              <p:pRg st="11" end="11"/>
                                            </p:txEl>
                                          </p:spTgt>
                                        </p:tgtEl>
                                        <p:attrNameLst>
                                          <p:attrName>ppt_x</p:attrName>
                                        </p:attrNameLst>
                                      </p:cBhvr>
                                      <p:tavLst>
                                        <p:tav tm="0">
                                          <p:val>
                                            <p:strVal val="#ppt_x"/>
                                          </p:val>
                                        </p:tav>
                                        <p:tav tm="100000">
                                          <p:val>
                                            <p:strVal val="#ppt_x"/>
                                          </p:val>
                                        </p:tav>
                                      </p:tavLst>
                                    </p:anim>
                                    <p:anim calcmode="lin" valueType="num">
                                      <p:cBhvr>
                                        <p:cTn id="77" dur="898" decel="100000" fill="hold"/>
                                        <p:tgtEl>
                                          <p:spTgt spid="188419">
                                            <p:txEl>
                                              <p:pRg st="11" end="11"/>
                                            </p:txEl>
                                          </p:spTgt>
                                        </p:tgtEl>
                                        <p:attrNameLst>
                                          <p:attrName>ppt_y</p:attrName>
                                        </p:attrNameLst>
                                      </p:cBhvr>
                                      <p:tavLst>
                                        <p:tav tm="0">
                                          <p:val>
                                            <p:strVal val="#ppt_y+1"/>
                                          </p:val>
                                        </p:tav>
                                        <p:tav tm="100000">
                                          <p:val>
                                            <p:strVal val="#ppt_y-.03"/>
                                          </p:val>
                                        </p:tav>
                                      </p:tavLst>
                                    </p:anim>
                                    <p:anim calcmode="lin" valueType="num">
                                      <p:cBhvr>
                                        <p:cTn id="78" dur="100" accel="100000" fill="hold">
                                          <p:stCondLst>
                                            <p:cond delay="898"/>
                                          </p:stCondLst>
                                        </p:cTn>
                                        <p:tgtEl>
                                          <p:spTgt spid="188419">
                                            <p:txEl>
                                              <p:pRg st="11" end="11"/>
                                            </p:txEl>
                                          </p:spTgt>
                                        </p:tgtEl>
                                        <p:attrNameLst>
                                          <p:attrName>ppt_y</p:attrName>
                                        </p:attrNameLst>
                                      </p:cBhvr>
                                      <p:tavLst>
                                        <p:tav tm="0">
                                          <p:val>
                                            <p:strVal val="#ppt_y-.03"/>
                                          </p:val>
                                        </p:tav>
                                        <p:tav tm="100000">
                                          <p:val>
                                            <p:strVal val="#ppt_y"/>
                                          </p:val>
                                        </p:tav>
                                      </p:tavLst>
                                    </p:anim>
                                  </p:childTnLst>
                                </p:cTn>
                              </p:par>
                            </p:childTnLst>
                          </p:cTn>
                        </p:par>
                      </p:childTnLst>
                    </p:cTn>
                  </p:par>
                  <p:par>
                    <p:cTn id="79" fill="hold" nodeType="clickPar">
                      <p:stCondLst>
                        <p:cond delay="indefinite"/>
                      </p:stCondLst>
                      <p:childTnLst>
                        <p:par>
                          <p:cTn id="80" fill="hold" nodeType="withGroup">
                            <p:stCondLst>
                              <p:cond delay="0"/>
                            </p:stCondLst>
                            <p:childTnLst>
                              <p:par>
                                <p:cTn id="81" presetID="37" presetClass="entr" presetSubtype="0" fill="hold" grpId="0" nodeType="clickEffect">
                                  <p:stCondLst>
                                    <p:cond delay="0"/>
                                  </p:stCondLst>
                                  <p:childTnLst>
                                    <p:set>
                                      <p:cBhvr>
                                        <p:cTn id="82" dur="1" fill="hold">
                                          <p:stCondLst>
                                            <p:cond delay="0"/>
                                          </p:stCondLst>
                                        </p:cTn>
                                        <p:tgtEl>
                                          <p:spTgt spid="188419">
                                            <p:txEl>
                                              <p:pRg st="12" end="12"/>
                                            </p:txEl>
                                          </p:spTgt>
                                        </p:tgtEl>
                                        <p:attrNameLst>
                                          <p:attrName>style.visibility</p:attrName>
                                        </p:attrNameLst>
                                      </p:cBhvr>
                                      <p:to>
                                        <p:strVal val="visible"/>
                                      </p:to>
                                    </p:set>
                                    <p:animEffect transition="in" filter="fade">
                                      <p:cBhvr>
                                        <p:cTn id="83" dur="1000"/>
                                        <p:tgtEl>
                                          <p:spTgt spid="188419">
                                            <p:txEl>
                                              <p:pRg st="12" end="12"/>
                                            </p:txEl>
                                          </p:spTgt>
                                        </p:tgtEl>
                                      </p:cBhvr>
                                    </p:animEffect>
                                    <p:anim calcmode="lin" valueType="num">
                                      <p:cBhvr>
                                        <p:cTn id="84" dur="1000" fill="hold"/>
                                        <p:tgtEl>
                                          <p:spTgt spid="188419">
                                            <p:txEl>
                                              <p:pRg st="12" end="12"/>
                                            </p:txEl>
                                          </p:spTgt>
                                        </p:tgtEl>
                                        <p:attrNameLst>
                                          <p:attrName>ppt_x</p:attrName>
                                        </p:attrNameLst>
                                      </p:cBhvr>
                                      <p:tavLst>
                                        <p:tav tm="0">
                                          <p:val>
                                            <p:strVal val="#ppt_x"/>
                                          </p:val>
                                        </p:tav>
                                        <p:tav tm="100000">
                                          <p:val>
                                            <p:strVal val="#ppt_x"/>
                                          </p:val>
                                        </p:tav>
                                      </p:tavLst>
                                    </p:anim>
                                    <p:anim calcmode="lin" valueType="num">
                                      <p:cBhvr>
                                        <p:cTn id="85" dur="898" decel="100000" fill="hold"/>
                                        <p:tgtEl>
                                          <p:spTgt spid="188419">
                                            <p:txEl>
                                              <p:pRg st="12" end="12"/>
                                            </p:txEl>
                                          </p:spTgt>
                                        </p:tgtEl>
                                        <p:attrNameLst>
                                          <p:attrName>ppt_y</p:attrName>
                                        </p:attrNameLst>
                                      </p:cBhvr>
                                      <p:tavLst>
                                        <p:tav tm="0">
                                          <p:val>
                                            <p:strVal val="#ppt_y+1"/>
                                          </p:val>
                                        </p:tav>
                                        <p:tav tm="100000">
                                          <p:val>
                                            <p:strVal val="#ppt_y-.03"/>
                                          </p:val>
                                        </p:tav>
                                      </p:tavLst>
                                    </p:anim>
                                    <p:anim calcmode="lin" valueType="num">
                                      <p:cBhvr>
                                        <p:cTn id="86" dur="100" accel="100000" fill="hold">
                                          <p:stCondLst>
                                            <p:cond delay="898"/>
                                          </p:stCondLst>
                                        </p:cTn>
                                        <p:tgtEl>
                                          <p:spTgt spid="188419">
                                            <p:txEl>
                                              <p:pRg st="12" end="1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19" grpId="0" build="p"/>
      <p:bldP spid="188418" grpId="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6611" name="Rectangle 3"/>
          <p:cNvSpPr>
            <a:spLocks noGrp="1" noChangeArrowheads="1"/>
          </p:cNvSpPr>
          <p:nvPr>
            <p:ph idx="1"/>
          </p:nvPr>
        </p:nvSpPr>
        <p:spPr/>
        <p:txBody>
          <a:bodyPr/>
          <a:lstStyle/>
          <a:p>
            <a:r>
              <a:rPr lang="en-US" altLang="en-US"/>
              <a:t>Scheduling/Timing</a:t>
            </a:r>
          </a:p>
          <a:p>
            <a:r>
              <a:rPr lang="en-US" altLang="en-US"/>
              <a:t>Setting</a:t>
            </a:r>
          </a:p>
          <a:p>
            <a:r>
              <a:rPr lang="en-US" altLang="en-US"/>
              <a:t>Materials</a:t>
            </a:r>
          </a:p>
          <a:p>
            <a:r>
              <a:rPr lang="en-US" altLang="en-US"/>
              <a:t>Instruction</a:t>
            </a:r>
          </a:p>
          <a:p>
            <a:r>
              <a:rPr lang="en-US" altLang="en-US"/>
              <a:t>Student Response</a:t>
            </a:r>
          </a:p>
          <a:p>
            <a:r>
              <a:rPr lang="en-US" altLang="en-US"/>
              <a:t>Presentation</a:t>
            </a:r>
          </a:p>
          <a:p>
            <a:endParaRPr lang="en-US" altLang="en-US"/>
          </a:p>
          <a:p>
            <a:endParaRPr lang="en-US" altLang="en-US"/>
          </a:p>
        </p:txBody>
      </p:sp>
      <p:sp>
        <p:nvSpPr>
          <p:cNvPr id="196610" name="Rectangle 2"/>
          <p:cNvSpPr>
            <a:spLocks noGrp="1" noChangeArrowheads="1"/>
          </p:cNvSpPr>
          <p:nvPr>
            <p:ph type="title"/>
          </p:nvPr>
        </p:nvSpPr>
        <p:spPr/>
        <p:txBody>
          <a:bodyPr>
            <a:normAutofit fontScale="90000"/>
          </a:bodyPr>
          <a:lstStyle/>
          <a:p>
            <a:r>
              <a:rPr lang="en-US" altLang="en-US" sz="3200"/>
              <a:t>Accommodations and modifications are most often made in the following areas:</a:t>
            </a:r>
            <a:r>
              <a:rPr lang="en-US" altLang="en-US" sz="4000"/>
              <a:t> </a:t>
            </a:r>
          </a:p>
        </p:txBody>
      </p:sp>
    </p:spTree>
    <p:extLst>
      <p:ext uri="{BB962C8B-B14F-4D97-AF65-F5344CB8AC3E}">
        <p14:creationId xmlns:p14="http://schemas.microsoft.com/office/powerpoint/2010/main" val="18311900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66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661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661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661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661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66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1"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7" name="Rectangle 3"/>
          <p:cNvSpPr>
            <a:spLocks noGrp="1" noChangeArrowheads="1"/>
          </p:cNvSpPr>
          <p:nvPr>
            <p:ph idx="1"/>
          </p:nvPr>
        </p:nvSpPr>
        <p:spPr/>
        <p:txBody>
          <a:bodyPr>
            <a:normAutofit/>
          </a:bodyPr>
          <a:lstStyle/>
          <a:p>
            <a:r>
              <a:rPr lang="en-US" altLang="en-US" dirty="0"/>
              <a:t>Give extra time to complete assignments or tests</a:t>
            </a:r>
          </a:p>
          <a:p>
            <a:r>
              <a:rPr lang="en-US" altLang="en-US" dirty="0"/>
              <a:t>Break up testing over several </a:t>
            </a:r>
            <a:r>
              <a:rPr lang="en-US" altLang="en-US" dirty="0" smtClean="0"/>
              <a:t>days (MTS)</a:t>
            </a:r>
            <a:endParaRPr lang="en-US" altLang="en-US" dirty="0"/>
          </a:p>
          <a:p>
            <a:r>
              <a:rPr lang="en-US" altLang="en-US" dirty="0"/>
              <a:t>Give multiple or frequent breaks</a:t>
            </a:r>
          </a:p>
          <a:p>
            <a:r>
              <a:rPr lang="en-US" altLang="en-US" dirty="0"/>
              <a:t>Change testing schedule or order of subtests</a:t>
            </a:r>
          </a:p>
          <a:p>
            <a:r>
              <a:rPr lang="en-US" altLang="en-US" dirty="0"/>
              <a:t>Vary activities every 10-30 minutes</a:t>
            </a:r>
          </a:p>
          <a:p>
            <a:r>
              <a:rPr lang="en-US" altLang="en-US" dirty="0"/>
              <a:t>Alert students several minutes before a transition time, then give reminders</a:t>
            </a:r>
          </a:p>
          <a:p>
            <a:pPr>
              <a:buFont typeface="Wingdings" pitchFamily="2" charset="2"/>
              <a:buNone/>
            </a:pPr>
            <a:endParaRPr lang="en-US" altLang="en-US" dirty="0"/>
          </a:p>
          <a:p>
            <a:pPr>
              <a:buFont typeface="Wingdings" pitchFamily="2" charset="2"/>
              <a:buNone/>
            </a:pPr>
            <a:endParaRPr lang="en-US" altLang="en-US" dirty="0"/>
          </a:p>
          <a:p>
            <a:endParaRPr lang="en-US" altLang="en-US" dirty="0"/>
          </a:p>
        </p:txBody>
      </p:sp>
      <p:sp>
        <p:nvSpPr>
          <p:cNvPr id="185346" name="Rectangle 2"/>
          <p:cNvSpPr>
            <a:spLocks noGrp="1" noChangeArrowheads="1"/>
          </p:cNvSpPr>
          <p:nvPr>
            <p:ph type="title"/>
          </p:nvPr>
        </p:nvSpPr>
        <p:spPr/>
        <p:txBody>
          <a:bodyPr/>
          <a:lstStyle/>
          <a:p>
            <a:r>
              <a:rPr lang="en-US" altLang="en-US"/>
              <a:t>Scheduling/Timing</a:t>
            </a:r>
          </a:p>
        </p:txBody>
      </p:sp>
    </p:spTree>
    <p:extLst>
      <p:ext uri="{BB962C8B-B14F-4D97-AF65-F5344CB8AC3E}">
        <p14:creationId xmlns:p14="http://schemas.microsoft.com/office/powerpoint/2010/main" val="15430009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1" name="Rectangle 3"/>
          <p:cNvSpPr>
            <a:spLocks noGrp="1" noChangeArrowheads="1"/>
          </p:cNvSpPr>
          <p:nvPr>
            <p:ph idx="1"/>
          </p:nvPr>
        </p:nvSpPr>
        <p:spPr/>
        <p:txBody>
          <a:bodyPr>
            <a:normAutofit/>
          </a:bodyPr>
          <a:lstStyle/>
          <a:p>
            <a:pPr>
              <a:lnSpc>
                <a:spcPct val="110000"/>
              </a:lnSpc>
              <a:buFontTx/>
              <a:buNone/>
            </a:pPr>
            <a:r>
              <a:rPr lang="en-US" altLang="en-US"/>
              <a:t>(ii) That special classes, separate schooling or other removal of children with disabilities from the general educational environment occurs only if the nature or severity of the disability is such that education in general  classes with the use of supplementary aids and services cannot be achieved satisfactorily.</a:t>
            </a:r>
          </a:p>
          <a:p>
            <a:endParaRPr lang="en-US" altLang="en-US"/>
          </a:p>
        </p:txBody>
      </p:sp>
      <p:sp>
        <p:nvSpPr>
          <p:cNvPr id="155650" name="Rectangle 2"/>
          <p:cNvSpPr>
            <a:spLocks noGrp="1" noChangeArrowheads="1"/>
          </p:cNvSpPr>
          <p:nvPr>
            <p:ph type="title"/>
          </p:nvPr>
        </p:nvSpPr>
        <p:spPr/>
        <p:txBody>
          <a:bodyPr>
            <a:normAutofit/>
          </a:bodyPr>
          <a:lstStyle/>
          <a:p>
            <a:r>
              <a:rPr lang="en-US" altLang="en-US" sz="3200"/>
              <a:t>Federal LRE Requirements</a:t>
            </a:r>
            <a:br>
              <a:rPr lang="en-US" altLang="en-US" sz="3200"/>
            </a:br>
            <a:endParaRPr lang="en-US" altLang="en-US" sz="3200"/>
          </a:p>
        </p:txBody>
      </p:sp>
    </p:spTree>
    <p:extLst>
      <p:ext uri="{BB962C8B-B14F-4D97-AF65-F5344CB8AC3E}">
        <p14:creationId xmlns:p14="http://schemas.microsoft.com/office/powerpoint/2010/main" val="10707759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idx="1"/>
          </p:nvPr>
        </p:nvSpPr>
        <p:spPr/>
        <p:txBody>
          <a:bodyPr>
            <a:normAutofit/>
          </a:bodyPr>
          <a:lstStyle/>
          <a:p>
            <a:r>
              <a:rPr lang="en-US" altLang="en-US"/>
              <a:t>Change the location of instruction or testing </a:t>
            </a:r>
          </a:p>
          <a:p>
            <a:r>
              <a:rPr lang="en-US" altLang="en-US"/>
              <a:t>Seat student in front, next to teacher, or study carrel</a:t>
            </a:r>
          </a:p>
          <a:p>
            <a:r>
              <a:rPr lang="en-US" altLang="en-US"/>
              <a:t>Reduce fluorescent lighting and increase natural lighting</a:t>
            </a:r>
          </a:p>
          <a:p>
            <a:r>
              <a:rPr lang="en-US" altLang="en-US"/>
              <a:t>Seat student away from windows or other students</a:t>
            </a:r>
          </a:p>
          <a:p>
            <a:r>
              <a:rPr lang="en-US" altLang="en-US"/>
              <a:t>Instruct or test in small group or individual setting</a:t>
            </a:r>
          </a:p>
          <a:p>
            <a:pPr>
              <a:buFont typeface="Wingdings" pitchFamily="2" charset="2"/>
              <a:buNone/>
            </a:pPr>
            <a:endParaRPr lang="en-US" altLang="en-US"/>
          </a:p>
          <a:p>
            <a:endParaRPr lang="en-US" altLang="en-US"/>
          </a:p>
        </p:txBody>
      </p:sp>
      <p:sp>
        <p:nvSpPr>
          <p:cNvPr id="197634" name="Rectangle 2"/>
          <p:cNvSpPr>
            <a:spLocks noGrp="1" noChangeArrowheads="1"/>
          </p:cNvSpPr>
          <p:nvPr>
            <p:ph type="title"/>
          </p:nvPr>
        </p:nvSpPr>
        <p:spPr/>
        <p:txBody>
          <a:bodyPr/>
          <a:lstStyle/>
          <a:p>
            <a:r>
              <a:rPr lang="en-US" altLang="en-US"/>
              <a:t>Setting</a:t>
            </a:r>
          </a:p>
        </p:txBody>
      </p:sp>
    </p:spTree>
    <p:extLst>
      <p:ext uri="{BB962C8B-B14F-4D97-AF65-F5344CB8AC3E}">
        <p14:creationId xmlns:p14="http://schemas.microsoft.com/office/powerpoint/2010/main" val="20017822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9" name="Rectangle 3"/>
          <p:cNvSpPr>
            <a:spLocks noGrp="1" noChangeArrowheads="1"/>
          </p:cNvSpPr>
          <p:nvPr>
            <p:ph idx="1"/>
          </p:nvPr>
        </p:nvSpPr>
        <p:spPr/>
        <p:txBody>
          <a:bodyPr>
            <a:normAutofit/>
          </a:bodyPr>
          <a:lstStyle/>
          <a:p>
            <a:r>
              <a:rPr lang="en-US" altLang="en-US"/>
              <a:t>Audio tape lectures or books </a:t>
            </a:r>
          </a:p>
          <a:p>
            <a:r>
              <a:rPr lang="en-US" altLang="en-US"/>
              <a:t>Provide copies of teacher’s lecture notes </a:t>
            </a:r>
          </a:p>
          <a:p>
            <a:r>
              <a:rPr lang="en-US" altLang="en-US"/>
              <a:t>Supply large print books, Braille, or books on CD (digital text) </a:t>
            </a:r>
          </a:p>
          <a:p>
            <a:r>
              <a:rPr lang="en-US" altLang="en-US"/>
              <a:t>Offer manipulatives</a:t>
            </a:r>
          </a:p>
          <a:p>
            <a:r>
              <a:rPr lang="en-US" altLang="en-US"/>
              <a:t>Use visual cues – charts, pictures, graphs</a:t>
            </a:r>
          </a:p>
          <a:p>
            <a:r>
              <a:rPr lang="en-US" altLang="en-US"/>
              <a:t>Utilize graphic organizers to demonstrate how concepts and ideas are related</a:t>
            </a:r>
          </a:p>
          <a:p>
            <a:endParaRPr lang="en-US" altLang="en-US"/>
          </a:p>
        </p:txBody>
      </p:sp>
      <p:sp>
        <p:nvSpPr>
          <p:cNvPr id="198658" name="Rectangle 2"/>
          <p:cNvSpPr>
            <a:spLocks noGrp="1" noChangeArrowheads="1"/>
          </p:cNvSpPr>
          <p:nvPr>
            <p:ph type="title"/>
          </p:nvPr>
        </p:nvSpPr>
        <p:spPr/>
        <p:txBody>
          <a:bodyPr/>
          <a:lstStyle/>
          <a:p>
            <a:r>
              <a:rPr lang="en-US" altLang="en-US"/>
              <a:t>Materials</a:t>
            </a:r>
          </a:p>
        </p:txBody>
      </p:sp>
    </p:spTree>
    <p:extLst>
      <p:ext uri="{BB962C8B-B14F-4D97-AF65-F5344CB8AC3E}">
        <p14:creationId xmlns:p14="http://schemas.microsoft.com/office/powerpoint/2010/main" val="3856494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3" name="Rectangle 3"/>
          <p:cNvSpPr>
            <a:spLocks noGrp="1" noChangeArrowheads="1"/>
          </p:cNvSpPr>
          <p:nvPr>
            <p:ph idx="1"/>
          </p:nvPr>
        </p:nvSpPr>
        <p:spPr/>
        <p:txBody>
          <a:bodyPr>
            <a:normAutofit/>
          </a:bodyPr>
          <a:lstStyle/>
          <a:p>
            <a:r>
              <a:rPr lang="en-US" altLang="en-US"/>
              <a:t>Reduce the difficulty of assignments </a:t>
            </a:r>
          </a:p>
          <a:p>
            <a:r>
              <a:rPr lang="en-US" altLang="en-US"/>
              <a:t>Reduce the reading level </a:t>
            </a:r>
          </a:p>
          <a:p>
            <a:r>
              <a:rPr lang="en-US" altLang="en-US"/>
              <a:t>Use a student/peer tutor </a:t>
            </a:r>
          </a:p>
          <a:p>
            <a:r>
              <a:rPr lang="en-US" altLang="en-US"/>
              <a:t>Simplify multi-step directions </a:t>
            </a:r>
          </a:p>
          <a:p>
            <a:r>
              <a:rPr lang="en-US" altLang="en-US"/>
              <a:t>Provide a partially completed outline during lectures</a:t>
            </a:r>
          </a:p>
          <a:p>
            <a:r>
              <a:rPr lang="en-US" altLang="en-US"/>
              <a:t>Preteach vocabulary</a:t>
            </a:r>
          </a:p>
        </p:txBody>
      </p:sp>
      <p:sp>
        <p:nvSpPr>
          <p:cNvPr id="199682" name="Rectangle 2"/>
          <p:cNvSpPr>
            <a:spLocks noGrp="1" noChangeArrowheads="1"/>
          </p:cNvSpPr>
          <p:nvPr>
            <p:ph type="title"/>
          </p:nvPr>
        </p:nvSpPr>
        <p:spPr/>
        <p:txBody>
          <a:bodyPr/>
          <a:lstStyle/>
          <a:p>
            <a:r>
              <a:rPr lang="en-US" altLang="en-US"/>
              <a:t>Instruction</a:t>
            </a:r>
          </a:p>
        </p:txBody>
      </p:sp>
    </p:spTree>
    <p:extLst>
      <p:ext uri="{BB962C8B-B14F-4D97-AF65-F5344CB8AC3E}">
        <p14:creationId xmlns:p14="http://schemas.microsoft.com/office/powerpoint/2010/main" val="2448376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7" name="Rectangle 3"/>
          <p:cNvSpPr>
            <a:spLocks noGrp="1" noChangeArrowheads="1"/>
          </p:cNvSpPr>
          <p:nvPr>
            <p:ph idx="1"/>
          </p:nvPr>
        </p:nvSpPr>
        <p:spPr/>
        <p:txBody>
          <a:bodyPr>
            <a:normAutofit/>
          </a:bodyPr>
          <a:lstStyle/>
          <a:p>
            <a:r>
              <a:rPr lang="en-US" altLang="en-US"/>
              <a:t>Allow answers to be given orally or dictated </a:t>
            </a:r>
          </a:p>
          <a:p>
            <a:r>
              <a:rPr lang="en-US" altLang="en-US"/>
              <a:t>Use a word processor for written work </a:t>
            </a:r>
          </a:p>
          <a:p>
            <a:r>
              <a:rPr lang="en-US" altLang="en-US"/>
              <a:t>Use sign language, a communication device, Braille, or native language if it is not English</a:t>
            </a:r>
          </a:p>
          <a:p>
            <a:r>
              <a:rPr lang="en-US" altLang="en-US"/>
              <a:t>Replace summative assessment with oral reports and projects</a:t>
            </a:r>
          </a:p>
          <a:p>
            <a:r>
              <a:rPr lang="en-US" altLang="en-US"/>
              <a:t>Give credit for participation</a:t>
            </a:r>
          </a:p>
          <a:p>
            <a:r>
              <a:rPr lang="en-US" altLang="en-US"/>
              <a:t>Use recognition tests instead of essay tests example: T/F, multiple choice, matching</a:t>
            </a:r>
          </a:p>
          <a:p>
            <a:endParaRPr lang="en-US" altLang="en-US"/>
          </a:p>
          <a:p>
            <a:endParaRPr lang="en-US" altLang="en-US"/>
          </a:p>
        </p:txBody>
      </p:sp>
      <p:sp>
        <p:nvSpPr>
          <p:cNvPr id="200706" name="Rectangle 2"/>
          <p:cNvSpPr>
            <a:spLocks noGrp="1" noChangeArrowheads="1"/>
          </p:cNvSpPr>
          <p:nvPr>
            <p:ph type="title"/>
          </p:nvPr>
        </p:nvSpPr>
        <p:spPr/>
        <p:txBody>
          <a:bodyPr/>
          <a:lstStyle/>
          <a:p>
            <a:r>
              <a:rPr lang="en-US" altLang="en-US"/>
              <a:t>Student response</a:t>
            </a:r>
          </a:p>
        </p:txBody>
      </p:sp>
    </p:spTree>
    <p:extLst>
      <p:ext uri="{BB962C8B-B14F-4D97-AF65-F5344CB8AC3E}">
        <p14:creationId xmlns:p14="http://schemas.microsoft.com/office/powerpoint/2010/main" val="42670164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1" name="Rectangle 3"/>
          <p:cNvSpPr>
            <a:spLocks noGrp="1" noChangeArrowheads="1"/>
          </p:cNvSpPr>
          <p:nvPr>
            <p:ph idx="1"/>
          </p:nvPr>
        </p:nvSpPr>
        <p:spPr/>
        <p:txBody>
          <a:bodyPr>
            <a:normAutofit/>
          </a:bodyPr>
          <a:lstStyle/>
          <a:p>
            <a:pPr>
              <a:lnSpc>
                <a:spcPct val="80000"/>
              </a:lnSpc>
              <a:buFont typeface="Wingdings" pitchFamily="2" charset="2"/>
              <a:buNone/>
            </a:pPr>
            <a:r>
              <a:rPr lang="en-US" altLang="en-US" sz="2800"/>
              <a:t> </a:t>
            </a:r>
          </a:p>
          <a:p>
            <a:pPr>
              <a:lnSpc>
                <a:spcPct val="80000"/>
              </a:lnSpc>
            </a:pPr>
            <a:r>
              <a:rPr lang="en-US" altLang="en-US"/>
              <a:t>Increase “white space” on page</a:t>
            </a:r>
          </a:p>
          <a:p>
            <a:pPr>
              <a:lnSpc>
                <a:spcPct val="80000"/>
              </a:lnSpc>
            </a:pPr>
            <a:r>
              <a:rPr lang="en-US" altLang="en-US"/>
              <a:t>Use symbols on the test or answer form that help the student follow directions, such as an arrow or stop sign </a:t>
            </a:r>
          </a:p>
          <a:p>
            <a:pPr>
              <a:lnSpc>
                <a:spcPct val="80000"/>
              </a:lnSpc>
            </a:pPr>
            <a:r>
              <a:rPr lang="en-US" altLang="en-US"/>
              <a:t>Give extra examples for practice to make sure the student knows what to do. </a:t>
            </a:r>
          </a:p>
          <a:p>
            <a:pPr>
              <a:lnSpc>
                <a:spcPct val="80000"/>
              </a:lnSpc>
            </a:pPr>
            <a:r>
              <a:rPr lang="en-US" altLang="en-US"/>
              <a:t>Require fewer questions, but select ones that measure all required content. </a:t>
            </a:r>
          </a:p>
          <a:p>
            <a:pPr>
              <a:lnSpc>
                <a:spcPct val="80000"/>
              </a:lnSpc>
            </a:pPr>
            <a:r>
              <a:rPr lang="en-US" altLang="en-US"/>
              <a:t>Eliminate one of the choices in multiple-choice items. </a:t>
            </a:r>
          </a:p>
          <a:p>
            <a:pPr>
              <a:lnSpc>
                <a:spcPct val="80000"/>
              </a:lnSpc>
            </a:pPr>
            <a:endParaRPr lang="en-US" altLang="en-US"/>
          </a:p>
          <a:p>
            <a:pPr>
              <a:lnSpc>
                <a:spcPct val="80000"/>
              </a:lnSpc>
            </a:pPr>
            <a:endParaRPr lang="en-US" altLang="en-US" sz="2800"/>
          </a:p>
          <a:p>
            <a:pPr>
              <a:lnSpc>
                <a:spcPct val="80000"/>
              </a:lnSpc>
            </a:pPr>
            <a:endParaRPr lang="en-US" altLang="en-US" sz="2800"/>
          </a:p>
          <a:p>
            <a:pPr>
              <a:lnSpc>
                <a:spcPct val="80000"/>
              </a:lnSpc>
            </a:pPr>
            <a:endParaRPr lang="en-US" altLang="en-US" sz="2800"/>
          </a:p>
        </p:txBody>
      </p:sp>
      <p:sp>
        <p:nvSpPr>
          <p:cNvPr id="273410" name="Rectangle 2"/>
          <p:cNvSpPr>
            <a:spLocks noGrp="1" noChangeArrowheads="1"/>
          </p:cNvSpPr>
          <p:nvPr>
            <p:ph type="title"/>
          </p:nvPr>
        </p:nvSpPr>
        <p:spPr/>
        <p:txBody>
          <a:bodyPr/>
          <a:lstStyle/>
          <a:p>
            <a:r>
              <a:rPr lang="en-US" altLang="en-US"/>
              <a:t>Presentation</a:t>
            </a:r>
          </a:p>
        </p:txBody>
      </p:sp>
    </p:spTree>
    <p:extLst>
      <p:ext uri="{BB962C8B-B14F-4D97-AF65-F5344CB8AC3E}">
        <p14:creationId xmlns:p14="http://schemas.microsoft.com/office/powerpoint/2010/main" val="781641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084" name="Object 4"/>
          <p:cNvGraphicFramePr>
            <a:graphicFrameLocks noChangeAspect="1"/>
          </p:cNvGraphicFramePr>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3118" name="Document" r:id="rId4" imgW="9320063" imgH="6356456" progId="Word.Document.8">
                  <p:embed/>
                </p:oleObj>
              </mc:Choice>
              <mc:Fallback>
                <p:oleObj name="Document" r:id="rId4" imgW="9320063" imgH="6356456"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654007441"/>
      </p:ext>
    </p:extLst>
  </p:cSld>
  <p:clrMapOvr>
    <a:masterClrMapping/>
  </p:clrMapOvr>
  <p:transition>
    <p:strips/>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7400" name="Rectangle 8"/>
          <p:cNvSpPr>
            <a:spLocks noGrp="1" noChangeArrowheads="1"/>
          </p:cNvSpPr>
          <p:nvPr>
            <p:ph idx="1"/>
          </p:nvPr>
        </p:nvSpPr>
        <p:spPr>
          <a:xfrm>
            <a:off x="304800" y="1295400"/>
            <a:ext cx="8458200" cy="5181600"/>
          </a:xfrm>
        </p:spPr>
        <p:txBody>
          <a:bodyPr>
            <a:normAutofit/>
          </a:bodyPr>
          <a:lstStyle/>
          <a:p>
            <a:pPr>
              <a:lnSpc>
                <a:spcPct val="80000"/>
              </a:lnSpc>
              <a:buFont typeface="Wingdings" pitchFamily="2" charset="2"/>
              <a:buNone/>
            </a:pPr>
            <a:r>
              <a:rPr lang="en-US" altLang="en-US" sz="2400" dirty="0"/>
              <a:t>   </a:t>
            </a:r>
            <a:r>
              <a:rPr lang="en-US" altLang="en-US" sz="2400" dirty="0" smtClean="0"/>
              <a:t>Jack </a:t>
            </a:r>
            <a:r>
              <a:rPr lang="en-US" altLang="en-US" sz="2400" dirty="0"/>
              <a:t>is an </a:t>
            </a:r>
            <a:r>
              <a:rPr lang="en-US" altLang="en-US" sz="2400" dirty="0" smtClean="0"/>
              <a:t>9th </a:t>
            </a:r>
            <a:r>
              <a:rPr lang="en-US" altLang="en-US" sz="2400" dirty="0"/>
              <a:t>grade student who has learning disabilities in reading and writing. He is in a general education </a:t>
            </a:r>
            <a:r>
              <a:rPr lang="en-US" altLang="en-US" sz="2400" dirty="0" smtClean="0"/>
              <a:t>9th </a:t>
            </a:r>
            <a:r>
              <a:rPr lang="en-US" altLang="en-US" sz="2400" dirty="0"/>
              <a:t>grade class that is team-taught by a general education teacher and a special education teacher. Modifications and accommodations provided for Jack’s daily school routine (and when he takes state or district-wide tests) include the following:</a:t>
            </a:r>
          </a:p>
          <a:p>
            <a:pPr>
              <a:lnSpc>
                <a:spcPct val="80000"/>
              </a:lnSpc>
            </a:pPr>
            <a:r>
              <a:rPr lang="en-US" altLang="en-US" sz="2400" dirty="0"/>
              <a:t>Jack will have shorter reading and writing assignments. </a:t>
            </a:r>
          </a:p>
          <a:p>
            <a:pPr>
              <a:lnSpc>
                <a:spcPct val="80000"/>
              </a:lnSpc>
            </a:pPr>
            <a:r>
              <a:rPr lang="en-US" altLang="en-US" sz="2400" dirty="0"/>
              <a:t>Jack’s textbooks will be based on the </a:t>
            </a:r>
            <a:r>
              <a:rPr lang="en-US" altLang="en-US" sz="2400" dirty="0" smtClean="0"/>
              <a:t>9th </a:t>
            </a:r>
            <a:r>
              <a:rPr lang="en-US" altLang="en-US" sz="2400" dirty="0"/>
              <a:t>grade curriculum, but at his independent reading level </a:t>
            </a:r>
            <a:r>
              <a:rPr lang="en-US" altLang="en-US" sz="2400" dirty="0" smtClean="0"/>
              <a:t>(5th </a:t>
            </a:r>
            <a:r>
              <a:rPr lang="en-US" altLang="en-US" sz="2400" dirty="0"/>
              <a:t>grade). </a:t>
            </a:r>
          </a:p>
          <a:p>
            <a:pPr>
              <a:lnSpc>
                <a:spcPct val="80000"/>
              </a:lnSpc>
            </a:pPr>
            <a:r>
              <a:rPr lang="en-US" altLang="en-US" sz="2400" dirty="0"/>
              <a:t>Jack will have test questions </a:t>
            </a:r>
            <a:r>
              <a:rPr lang="en-US" altLang="en-US" sz="2400" dirty="0" smtClean="0"/>
              <a:t>read a loud to him.</a:t>
            </a:r>
            <a:endParaRPr lang="en-US" altLang="en-US" sz="2400" dirty="0"/>
          </a:p>
          <a:p>
            <a:pPr>
              <a:lnSpc>
                <a:spcPct val="80000"/>
              </a:lnSpc>
            </a:pPr>
            <a:r>
              <a:rPr lang="en-US" altLang="en-US" sz="2400" dirty="0"/>
              <a:t>Jack will respond orally, rather than in writing, to essay questions. </a:t>
            </a:r>
          </a:p>
        </p:txBody>
      </p:sp>
      <p:sp>
        <p:nvSpPr>
          <p:cNvPr id="187394" name="Rectangle 2"/>
          <p:cNvSpPr>
            <a:spLocks noGrp="1" noChangeArrowheads="1"/>
          </p:cNvSpPr>
          <p:nvPr>
            <p:ph type="title"/>
          </p:nvPr>
        </p:nvSpPr>
        <p:spPr/>
        <p:txBody>
          <a:bodyPr>
            <a:normAutofit fontScale="90000"/>
          </a:bodyPr>
          <a:lstStyle/>
          <a:p>
            <a:r>
              <a:rPr lang="en-US" altLang="en-US" dirty="0" smtClean="0"/>
              <a:t>Accommodation or Modification?</a:t>
            </a:r>
            <a:endParaRPr lang="en-US" altLang="en-US" dirty="0"/>
          </a:p>
        </p:txBody>
      </p:sp>
    </p:spTree>
    <p:extLst>
      <p:ext uri="{BB962C8B-B14F-4D97-AF65-F5344CB8AC3E}">
        <p14:creationId xmlns:p14="http://schemas.microsoft.com/office/powerpoint/2010/main" val="29585727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87394"/>
                                        </p:tgtEl>
                                        <p:attrNameLst>
                                          <p:attrName>style.visibility</p:attrName>
                                        </p:attrNameLst>
                                      </p:cBhvr>
                                      <p:to>
                                        <p:strVal val="visible"/>
                                      </p:to>
                                    </p:set>
                                    <p:anim calcmode="lin" valueType="num">
                                      <p:cBhvr>
                                        <p:cTn id="7" dur="500" fill="hold"/>
                                        <p:tgtEl>
                                          <p:spTgt spid="187394"/>
                                        </p:tgtEl>
                                        <p:attrNameLst>
                                          <p:attrName>ppt_w</p:attrName>
                                        </p:attrNameLst>
                                      </p:cBhvr>
                                      <p:tavLst>
                                        <p:tav tm="0">
                                          <p:val>
                                            <p:fltVal val="0"/>
                                          </p:val>
                                        </p:tav>
                                        <p:tav tm="100000">
                                          <p:val>
                                            <p:strVal val="#ppt_w"/>
                                          </p:val>
                                        </p:tav>
                                      </p:tavLst>
                                    </p:anim>
                                    <p:anim calcmode="lin" valueType="num">
                                      <p:cBhvr>
                                        <p:cTn id="8" dur="500" fill="hold"/>
                                        <p:tgtEl>
                                          <p:spTgt spid="187394"/>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87400">
                                            <p:txEl>
                                              <p:pRg st="0" end="0"/>
                                            </p:txEl>
                                          </p:spTgt>
                                        </p:tgtEl>
                                        <p:attrNameLst>
                                          <p:attrName>style.visibility</p:attrName>
                                        </p:attrNameLst>
                                      </p:cBhvr>
                                      <p:to>
                                        <p:strVal val="visible"/>
                                      </p:to>
                                    </p:set>
                                    <p:anim calcmode="lin" valueType="num">
                                      <p:cBhvr>
                                        <p:cTn id="13" dur="500" fill="hold"/>
                                        <p:tgtEl>
                                          <p:spTgt spid="187400">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87400">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87400">
                                            <p:txEl>
                                              <p:pRg st="1" end="1"/>
                                            </p:txEl>
                                          </p:spTgt>
                                        </p:tgtEl>
                                        <p:attrNameLst>
                                          <p:attrName>style.visibility</p:attrName>
                                        </p:attrNameLst>
                                      </p:cBhvr>
                                      <p:to>
                                        <p:strVal val="visible"/>
                                      </p:to>
                                    </p:set>
                                    <p:anim calcmode="lin" valueType="num">
                                      <p:cBhvr>
                                        <p:cTn id="19" dur="500" fill="hold"/>
                                        <p:tgtEl>
                                          <p:spTgt spid="187400">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187400">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87400">
                                            <p:txEl>
                                              <p:pRg st="2" end="2"/>
                                            </p:txEl>
                                          </p:spTgt>
                                        </p:tgtEl>
                                        <p:attrNameLst>
                                          <p:attrName>style.visibility</p:attrName>
                                        </p:attrNameLst>
                                      </p:cBhvr>
                                      <p:to>
                                        <p:strVal val="visible"/>
                                      </p:to>
                                    </p:set>
                                    <p:anim calcmode="lin" valueType="num">
                                      <p:cBhvr>
                                        <p:cTn id="25" dur="500" fill="hold"/>
                                        <p:tgtEl>
                                          <p:spTgt spid="187400">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187400">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87400">
                                            <p:txEl>
                                              <p:pRg st="3" end="3"/>
                                            </p:txEl>
                                          </p:spTgt>
                                        </p:tgtEl>
                                        <p:attrNameLst>
                                          <p:attrName>style.visibility</p:attrName>
                                        </p:attrNameLst>
                                      </p:cBhvr>
                                      <p:to>
                                        <p:strVal val="visible"/>
                                      </p:to>
                                    </p:set>
                                    <p:anim calcmode="lin" valueType="num">
                                      <p:cBhvr>
                                        <p:cTn id="31" dur="500" fill="hold"/>
                                        <p:tgtEl>
                                          <p:spTgt spid="187400">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187400">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187400">
                                            <p:txEl>
                                              <p:pRg st="4" end="4"/>
                                            </p:txEl>
                                          </p:spTgt>
                                        </p:tgtEl>
                                        <p:attrNameLst>
                                          <p:attrName>style.visibility</p:attrName>
                                        </p:attrNameLst>
                                      </p:cBhvr>
                                      <p:to>
                                        <p:strVal val="visible"/>
                                      </p:to>
                                    </p:set>
                                    <p:anim calcmode="lin" valueType="num">
                                      <p:cBhvr>
                                        <p:cTn id="37" dur="500" fill="hold"/>
                                        <p:tgtEl>
                                          <p:spTgt spid="187400">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187400">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400" grpId="0" build="p"/>
      <p:bldP spid="18739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altLang="en-US" dirty="0" smtClean="0"/>
              <a:t>Sarah has a learning disability in mathematics. Her teacher has required her to complete the first 10 fast fact problems,(but she does not have to reduce to simplest form). The rest of the class must complete the entire page of addition fractions and reduce to the simplest form, including challenging questions numbers 1-30. </a:t>
            </a:r>
          </a:p>
          <a:p>
            <a:endParaRPr lang="en-US" dirty="0"/>
          </a:p>
        </p:txBody>
      </p:sp>
      <p:sp>
        <p:nvSpPr>
          <p:cNvPr id="2" name="Title 1"/>
          <p:cNvSpPr>
            <a:spLocks noGrp="1"/>
          </p:cNvSpPr>
          <p:nvPr>
            <p:ph type="title"/>
          </p:nvPr>
        </p:nvSpPr>
        <p:spPr/>
        <p:txBody>
          <a:bodyPr>
            <a:normAutofit fontScale="90000"/>
          </a:bodyPr>
          <a:lstStyle/>
          <a:p>
            <a:r>
              <a:rPr lang="en-US" dirty="0" smtClean="0"/>
              <a:t>Accommodation or Modification?</a:t>
            </a:r>
            <a:endParaRPr lang="en-US" dirty="0"/>
          </a:p>
        </p:txBody>
      </p:sp>
    </p:spTree>
    <p:extLst>
      <p:ext uri="{BB962C8B-B14F-4D97-AF65-F5344CB8AC3E}">
        <p14:creationId xmlns:p14="http://schemas.microsoft.com/office/powerpoint/2010/main" val="29498440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320040" indent="-320040">
              <a:buFont typeface="Wingdings"/>
              <a:buChar char=""/>
              <a:defRPr/>
            </a:pPr>
            <a:endParaRPr lang="en-US" dirty="0" smtClean="0"/>
          </a:p>
          <a:p>
            <a:pPr marL="320040" indent="-320040">
              <a:buFont typeface="Wingdings"/>
              <a:buChar char=""/>
              <a:defRPr/>
            </a:pPr>
            <a:r>
              <a:rPr lang="en-US" dirty="0" smtClean="0"/>
              <a:t>Focus </a:t>
            </a:r>
            <a:r>
              <a:rPr lang="en-US" dirty="0"/>
              <a:t>on lesson objective: Will student benefit by completing questions 1-10? </a:t>
            </a:r>
          </a:p>
          <a:p>
            <a:pPr marL="320040" indent="-320040">
              <a:buFont typeface="Wingdings"/>
              <a:buChar char=""/>
              <a:defRPr/>
            </a:pPr>
            <a:endParaRPr lang="en-US" dirty="0"/>
          </a:p>
          <a:p>
            <a:pPr marL="320040" indent="-320040">
              <a:buFont typeface="Wingdings"/>
              <a:buChar char=""/>
              <a:defRPr/>
            </a:pPr>
            <a:r>
              <a:rPr lang="en-US" dirty="0"/>
              <a:t>The modification is cutting down the learning expectation for the student. To accommodate for this student, assign the odd problems, providing a sample of each type of problem.</a:t>
            </a:r>
          </a:p>
          <a:p>
            <a:pPr marL="320040" indent="-320040">
              <a:buFont typeface="Wingdings"/>
              <a:buChar char=""/>
              <a:defRPr/>
            </a:pPr>
            <a:endParaRPr lang="en-US" dirty="0"/>
          </a:p>
          <a:p>
            <a:pPr marL="320040" indent="-320040">
              <a:buFont typeface="Wingdings"/>
              <a:buChar char=""/>
              <a:defRPr/>
            </a:pPr>
            <a:r>
              <a:rPr lang="en-US" dirty="0"/>
              <a:t>Since the objective is quality and not quantity, help the student master objectives of the lesson without feeling frustrated. </a:t>
            </a:r>
          </a:p>
          <a:p>
            <a:endParaRPr lang="en-US" dirty="0"/>
          </a:p>
        </p:txBody>
      </p:sp>
      <p:sp>
        <p:nvSpPr>
          <p:cNvPr id="2" name="Title 1"/>
          <p:cNvSpPr>
            <a:spLocks noGrp="1"/>
          </p:cNvSpPr>
          <p:nvPr>
            <p:ph type="title"/>
          </p:nvPr>
        </p:nvSpPr>
        <p:spPr/>
        <p:txBody>
          <a:bodyPr>
            <a:normAutofit fontScale="90000"/>
          </a:bodyPr>
          <a:lstStyle/>
          <a:p>
            <a:r>
              <a:rPr lang="en-US" dirty="0" smtClean="0"/>
              <a:t>What would need to change for example to become an accommodation??</a:t>
            </a:r>
            <a:endParaRPr lang="en-US" dirty="0"/>
          </a:p>
        </p:txBody>
      </p:sp>
    </p:spTree>
    <p:extLst>
      <p:ext uri="{BB962C8B-B14F-4D97-AF65-F5344CB8AC3E}">
        <p14:creationId xmlns:p14="http://schemas.microsoft.com/office/powerpoint/2010/main" val="14329885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normAutofit/>
          </a:bodyPr>
          <a:lstStyle/>
          <a:p>
            <a:r>
              <a:rPr lang="en-US" altLang="en-US" sz="3200"/>
              <a:t>How might accommodations look different from tier to tier?</a:t>
            </a:r>
          </a:p>
        </p:txBody>
      </p:sp>
      <p:graphicFrame>
        <p:nvGraphicFramePr>
          <p:cNvPr id="2" name="Diagram 1"/>
          <p:cNvGraphicFramePr/>
          <p:nvPr/>
        </p:nvGraphicFramePr>
        <p:xfrm>
          <a:off x="228600" y="1676400"/>
          <a:ext cx="86868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1347808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05826"/>
                                        </p:tgtEl>
                                        <p:attrNameLst>
                                          <p:attrName>style.visibility</p:attrName>
                                        </p:attrNameLst>
                                      </p:cBhvr>
                                      <p:to>
                                        <p:strVal val="visible"/>
                                      </p:to>
                                    </p:set>
                                    <p:anim calcmode="lin" valueType="num">
                                      <p:cBhvr>
                                        <p:cTn id="7" dur="500" fill="hold"/>
                                        <p:tgtEl>
                                          <p:spTgt spid="205826"/>
                                        </p:tgtEl>
                                        <p:attrNameLst>
                                          <p:attrName>ppt_w</p:attrName>
                                        </p:attrNameLst>
                                      </p:cBhvr>
                                      <p:tavLst>
                                        <p:tav tm="0">
                                          <p:val>
                                            <p:fltVal val="0"/>
                                          </p:val>
                                        </p:tav>
                                        <p:tav tm="100000">
                                          <p:val>
                                            <p:strVal val="#ppt_w"/>
                                          </p:val>
                                        </p:tav>
                                      </p:tavLst>
                                    </p:anim>
                                    <p:anim calcmode="lin" valueType="num">
                                      <p:cBhvr>
                                        <p:cTn id="8" dur="500" fill="hold"/>
                                        <p:tgtEl>
                                          <p:spTgt spid="205826"/>
                                        </p:tgtEl>
                                        <p:attrNameLst>
                                          <p:attrName>ppt_h</p:attrName>
                                        </p:attrNameLst>
                                      </p:cBhvr>
                                      <p:tavLst>
                                        <p:tav tm="0">
                                          <p:val>
                                            <p:fltVal val="0"/>
                                          </p:val>
                                        </p:tav>
                                        <p:tav tm="100000">
                                          <p:val>
                                            <p:strVal val="#ppt_h"/>
                                          </p:val>
                                        </p:tav>
                                      </p:tavLst>
                                    </p:anim>
                                    <p:animEffect transition="in" filter="fade">
                                      <p:cBhvr>
                                        <p:cTn id="9" dur="500"/>
                                        <p:tgtEl>
                                          <p:spTgt spid="20582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26" grpId="0"/>
      <p:bldGraphic spid="2"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5" name="Rectangle 3"/>
          <p:cNvSpPr>
            <a:spLocks noGrp="1" noChangeArrowheads="1"/>
          </p:cNvSpPr>
          <p:nvPr>
            <p:ph idx="1"/>
          </p:nvPr>
        </p:nvSpPr>
        <p:spPr/>
        <p:txBody>
          <a:bodyPr>
            <a:normAutofit/>
          </a:bodyPr>
          <a:lstStyle/>
          <a:p>
            <a:pPr>
              <a:lnSpc>
                <a:spcPct val="110000"/>
              </a:lnSpc>
              <a:buFontTx/>
              <a:buNone/>
            </a:pPr>
            <a:r>
              <a:rPr lang="en-US" altLang="en-US"/>
              <a:t>(e)  	A child with a disability is not </a:t>
            </a:r>
          </a:p>
          <a:p>
            <a:pPr>
              <a:lnSpc>
                <a:spcPct val="110000"/>
              </a:lnSpc>
              <a:buFontTx/>
              <a:buNone/>
            </a:pPr>
            <a:r>
              <a:rPr lang="en-US" altLang="en-US"/>
              <a:t>removed from education in age-appropriate</a:t>
            </a:r>
          </a:p>
          <a:p>
            <a:pPr>
              <a:lnSpc>
                <a:spcPct val="110000"/>
              </a:lnSpc>
              <a:buFontTx/>
              <a:buNone/>
            </a:pPr>
            <a:r>
              <a:rPr lang="en-US" altLang="en-US"/>
              <a:t>general classrooms solely because of </a:t>
            </a:r>
          </a:p>
          <a:p>
            <a:pPr>
              <a:lnSpc>
                <a:spcPct val="110000"/>
              </a:lnSpc>
              <a:buFontTx/>
              <a:buNone/>
            </a:pPr>
            <a:r>
              <a:rPr lang="en-US" altLang="en-US"/>
              <a:t>needed modifications in the general </a:t>
            </a:r>
          </a:p>
          <a:p>
            <a:pPr>
              <a:lnSpc>
                <a:spcPct val="110000"/>
              </a:lnSpc>
              <a:buFontTx/>
              <a:buNone/>
            </a:pPr>
            <a:r>
              <a:rPr lang="en-US" altLang="en-US"/>
              <a:t>curriculum.</a:t>
            </a:r>
          </a:p>
          <a:p>
            <a:pPr algn="r">
              <a:lnSpc>
                <a:spcPct val="110000"/>
              </a:lnSpc>
              <a:buFontTx/>
              <a:buNone/>
            </a:pPr>
            <a:r>
              <a:rPr lang="en-US" altLang="en-US" sz="2400"/>
              <a:t>(Authority: 20 U.S.C. 1412 (a)(5))</a:t>
            </a:r>
          </a:p>
        </p:txBody>
      </p:sp>
      <p:sp>
        <p:nvSpPr>
          <p:cNvPr id="156674" name="Rectangle 2"/>
          <p:cNvSpPr>
            <a:spLocks noGrp="1" noChangeArrowheads="1"/>
          </p:cNvSpPr>
          <p:nvPr>
            <p:ph type="title"/>
          </p:nvPr>
        </p:nvSpPr>
        <p:spPr/>
        <p:txBody>
          <a:bodyPr>
            <a:normAutofit/>
          </a:bodyPr>
          <a:lstStyle/>
          <a:p>
            <a:r>
              <a:rPr lang="en-US" altLang="en-US" sz="3200"/>
              <a:t>Federal LRE Requirements</a:t>
            </a:r>
            <a:br>
              <a:rPr lang="en-US" altLang="en-US" sz="3200"/>
            </a:br>
            <a:r>
              <a:rPr lang="en-US" altLang="en-US" sz="2000"/>
              <a:t>34 C.F.R. 300.116</a:t>
            </a:r>
          </a:p>
        </p:txBody>
      </p:sp>
    </p:spTree>
    <p:extLst>
      <p:ext uri="{BB962C8B-B14F-4D97-AF65-F5344CB8AC3E}">
        <p14:creationId xmlns:p14="http://schemas.microsoft.com/office/powerpoint/2010/main" val="16811477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2"/>
          <p:cNvSpPr>
            <a:spLocks noGrp="1" noChangeArrowheads="1"/>
          </p:cNvSpPr>
          <p:nvPr>
            <p:ph type="title"/>
          </p:nvPr>
        </p:nvSpPr>
        <p:spPr/>
        <p:txBody>
          <a:bodyPr/>
          <a:lstStyle/>
          <a:p>
            <a:r>
              <a:rPr lang="en-US" altLang="en-US" sz="3200"/>
              <a:t>Example:</a:t>
            </a:r>
          </a:p>
        </p:txBody>
      </p:sp>
      <p:graphicFrame>
        <p:nvGraphicFramePr>
          <p:cNvPr id="2" name="Diagram 1"/>
          <p:cNvGraphicFramePr/>
          <p:nvPr/>
        </p:nvGraphicFramePr>
        <p:xfrm>
          <a:off x="228600" y="1676400"/>
          <a:ext cx="86868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4721753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iterate type="lt">
                                    <p:tmPct val="0"/>
                                  </p:iterate>
                                  <p:childTnLst>
                                    <p:set>
                                      <p:cBhvr>
                                        <p:cTn id="6" dur="1" fill="hold">
                                          <p:stCondLst>
                                            <p:cond delay="0"/>
                                          </p:stCondLst>
                                        </p:cTn>
                                        <p:tgtEl>
                                          <p:spTgt spid="436226"/>
                                        </p:tgtEl>
                                        <p:attrNameLst>
                                          <p:attrName>style.visibility</p:attrName>
                                        </p:attrNameLst>
                                      </p:cBhvr>
                                      <p:to>
                                        <p:strVal val="visible"/>
                                      </p:to>
                                    </p:set>
                                    <p:anim from="(-#ppt_w/2)" to="(#ppt_x)" calcmode="lin" valueType="num">
                                      <p:cBhvr>
                                        <p:cTn id="7" dur="600" fill="hold">
                                          <p:stCondLst>
                                            <p:cond delay="0"/>
                                          </p:stCondLst>
                                        </p:cTn>
                                        <p:tgtEl>
                                          <p:spTgt spid="436226"/>
                                        </p:tgtEl>
                                        <p:attrNameLst>
                                          <p:attrName>ppt_x</p:attrName>
                                        </p:attrNameLst>
                                      </p:cBhvr>
                                    </p:anim>
                                    <p:anim from="0" to="-1.0" calcmode="lin" valueType="num">
                                      <p:cBhvr>
                                        <p:cTn id="8" dur="200" decel="50000" autoRev="1" fill="hold">
                                          <p:stCondLst>
                                            <p:cond delay="600"/>
                                          </p:stCondLst>
                                        </p:cTn>
                                        <p:tgtEl>
                                          <p:spTgt spid="436226"/>
                                        </p:tgtEl>
                                        <p:attrNameLst>
                                          <p:attrName>xshear</p:attrName>
                                        </p:attrNameLst>
                                      </p:cBhvr>
                                    </p:anim>
                                    <p:animScale>
                                      <p:cBhvr>
                                        <p:cTn id="9" dur="200" decel="100000" autoRev="1" fill="hold">
                                          <p:stCondLst>
                                            <p:cond delay="600"/>
                                          </p:stCondLst>
                                        </p:cTn>
                                        <p:tgtEl>
                                          <p:spTgt spid="436226"/>
                                        </p:tgtEl>
                                      </p:cBhvr>
                                      <p:from x="100000" y="100000"/>
                                      <p:to x="80000" y="100000"/>
                                    </p:animScale>
                                    <p:anim by="(#ppt_h/3+#ppt_w*0.1)" calcmode="lin" valueType="num">
                                      <p:cBhvr additive="sum">
                                        <p:cTn id="10" dur="200" decel="100000" autoRev="1" fill="hold">
                                          <p:stCondLst>
                                            <p:cond delay="600"/>
                                          </p:stCondLst>
                                        </p:cTn>
                                        <p:tgtEl>
                                          <p:spTgt spid="436226"/>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80">
                                          <p:stCondLst>
                                            <p:cond delay="0"/>
                                          </p:stCondLst>
                                        </p:cTn>
                                        <p:tgtEl>
                                          <p:spTgt spid="2"/>
                                        </p:tgtEl>
                                      </p:cBhvr>
                                    </p:animEffect>
                                    <p:anim calcmode="lin" valueType="num">
                                      <p:cBhvr>
                                        <p:cTn id="16"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1" dur="26">
                                          <p:stCondLst>
                                            <p:cond delay="650"/>
                                          </p:stCondLst>
                                        </p:cTn>
                                        <p:tgtEl>
                                          <p:spTgt spid="2"/>
                                        </p:tgtEl>
                                      </p:cBhvr>
                                      <p:to x="100000" y="60000"/>
                                    </p:animScale>
                                    <p:animScale>
                                      <p:cBhvr>
                                        <p:cTn id="22" dur="166" decel="50000">
                                          <p:stCondLst>
                                            <p:cond delay="676"/>
                                          </p:stCondLst>
                                        </p:cTn>
                                        <p:tgtEl>
                                          <p:spTgt spid="2"/>
                                        </p:tgtEl>
                                      </p:cBhvr>
                                      <p:to x="100000" y="100000"/>
                                    </p:animScale>
                                    <p:animScale>
                                      <p:cBhvr>
                                        <p:cTn id="23" dur="26">
                                          <p:stCondLst>
                                            <p:cond delay="1312"/>
                                          </p:stCondLst>
                                        </p:cTn>
                                        <p:tgtEl>
                                          <p:spTgt spid="2"/>
                                        </p:tgtEl>
                                      </p:cBhvr>
                                      <p:to x="100000" y="80000"/>
                                    </p:animScale>
                                    <p:animScale>
                                      <p:cBhvr>
                                        <p:cTn id="24" dur="166" decel="50000">
                                          <p:stCondLst>
                                            <p:cond delay="1338"/>
                                          </p:stCondLst>
                                        </p:cTn>
                                        <p:tgtEl>
                                          <p:spTgt spid="2"/>
                                        </p:tgtEl>
                                      </p:cBhvr>
                                      <p:to x="100000" y="100000"/>
                                    </p:animScale>
                                    <p:animScale>
                                      <p:cBhvr>
                                        <p:cTn id="25" dur="26">
                                          <p:stCondLst>
                                            <p:cond delay="1642"/>
                                          </p:stCondLst>
                                        </p:cTn>
                                        <p:tgtEl>
                                          <p:spTgt spid="2"/>
                                        </p:tgtEl>
                                      </p:cBhvr>
                                      <p:to x="100000" y="90000"/>
                                    </p:animScale>
                                    <p:animScale>
                                      <p:cBhvr>
                                        <p:cTn id="26" dur="166" decel="50000">
                                          <p:stCondLst>
                                            <p:cond delay="1668"/>
                                          </p:stCondLst>
                                        </p:cTn>
                                        <p:tgtEl>
                                          <p:spTgt spid="2"/>
                                        </p:tgtEl>
                                      </p:cBhvr>
                                      <p:to x="100000" y="100000"/>
                                    </p:animScale>
                                    <p:animScale>
                                      <p:cBhvr>
                                        <p:cTn id="27" dur="26">
                                          <p:stCondLst>
                                            <p:cond delay="1808"/>
                                          </p:stCondLst>
                                        </p:cTn>
                                        <p:tgtEl>
                                          <p:spTgt spid="2"/>
                                        </p:tgtEl>
                                      </p:cBhvr>
                                      <p:to x="100000" y="95000"/>
                                    </p:animScale>
                                    <p:animScale>
                                      <p:cBhvr>
                                        <p:cTn id="28"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6226" grpId="0"/>
      <p:bldGraphic spid="2" grpId="0">
        <p:bldAsOne/>
      </p:bldGraphic>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4131" name="Rectangle 3"/>
          <p:cNvSpPr>
            <a:spLocks noGrp="1" noChangeArrowheads="1"/>
          </p:cNvSpPr>
          <p:nvPr>
            <p:ph idx="1"/>
          </p:nvPr>
        </p:nvSpPr>
        <p:spPr/>
        <p:txBody>
          <a:bodyPr>
            <a:normAutofit/>
          </a:bodyPr>
          <a:lstStyle/>
          <a:p>
            <a:r>
              <a:rPr lang="en-US" altLang="en-US" dirty="0"/>
              <a:t>Allowable Accommodations</a:t>
            </a:r>
          </a:p>
          <a:p>
            <a:pPr lvl="1"/>
            <a:r>
              <a:rPr lang="en-US" altLang="en-US" dirty="0"/>
              <a:t>For any student who needs it</a:t>
            </a:r>
          </a:p>
          <a:p>
            <a:r>
              <a:rPr lang="en-US" altLang="en-US" dirty="0"/>
              <a:t>Special Accommodations</a:t>
            </a:r>
          </a:p>
          <a:p>
            <a:pPr lvl="1"/>
            <a:r>
              <a:rPr lang="en-US" altLang="en-US" dirty="0"/>
              <a:t>Must be in the IEP</a:t>
            </a:r>
          </a:p>
          <a:p>
            <a:pPr lvl="1"/>
            <a:r>
              <a:rPr lang="en-US" altLang="en-US" dirty="0"/>
              <a:t>Must have been used during the year</a:t>
            </a:r>
          </a:p>
          <a:p>
            <a:r>
              <a:rPr lang="en-US" altLang="en-US" dirty="0"/>
              <a:t>Other </a:t>
            </a:r>
            <a:r>
              <a:rPr lang="en-US" altLang="en-US" dirty="0" smtClean="0"/>
              <a:t>assessments</a:t>
            </a:r>
            <a:endParaRPr lang="en-US" altLang="en-US" dirty="0"/>
          </a:p>
          <a:p>
            <a:pPr lvl="1"/>
            <a:r>
              <a:rPr lang="en-US" altLang="en-US" dirty="0" smtClean="0"/>
              <a:t>Local benchmarks</a:t>
            </a:r>
            <a:endParaRPr lang="en-US" altLang="en-US" dirty="0"/>
          </a:p>
          <a:p>
            <a:pPr lvl="1"/>
            <a:r>
              <a:rPr lang="en-US" altLang="en-US" dirty="0"/>
              <a:t>End of course exams</a:t>
            </a:r>
          </a:p>
          <a:p>
            <a:pPr lvl="1"/>
            <a:r>
              <a:rPr lang="en-US" altLang="en-US" dirty="0" smtClean="0"/>
              <a:t>NC Final Exams</a:t>
            </a:r>
            <a:endParaRPr lang="en-US" altLang="en-US" dirty="0"/>
          </a:p>
        </p:txBody>
      </p:sp>
      <p:sp>
        <p:nvSpPr>
          <p:cNvPr id="304130" name="Rectangle 2"/>
          <p:cNvSpPr>
            <a:spLocks noGrp="1" noChangeArrowheads="1"/>
          </p:cNvSpPr>
          <p:nvPr>
            <p:ph type="title"/>
          </p:nvPr>
        </p:nvSpPr>
        <p:spPr/>
        <p:txBody>
          <a:bodyPr>
            <a:normAutofit fontScale="90000"/>
          </a:bodyPr>
          <a:lstStyle/>
          <a:p>
            <a:r>
              <a:rPr lang="en-US" altLang="en-US" sz="4000"/>
              <a:t/>
            </a:r>
            <a:br>
              <a:rPr lang="en-US" altLang="en-US" sz="4000"/>
            </a:br>
            <a:r>
              <a:rPr lang="en-US" altLang="en-US" sz="4000"/>
              <a:t>Testing Accommodations</a:t>
            </a:r>
            <a:br>
              <a:rPr lang="en-US" altLang="en-US" sz="4000"/>
            </a:br>
            <a:endParaRPr lang="en-US" altLang="en-US" sz="4000"/>
          </a:p>
        </p:txBody>
      </p:sp>
    </p:spTree>
    <p:extLst>
      <p:ext uri="{BB962C8B-B14F-4D97-AF65-F5344CB8AC3E}">
        <p14:creationId xmlns:p14="http://schemas.microsoft.com/office/powerpoint/2010/main" val="3116527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04130"/>
                                        </p:tgtEl>
                                        <p:attrNameLst>
                                          <p:attrName>style.visibility</p:attrName>
                                        </p:attrNameLst>
                                      </p:cBhvr>
                                      <p:to>
                                        <p:strVal val="visible"/>
                                      </p:to>
                                    </p:set>
                                    <p:anim calcmode="lin" valueType="num">
                                      <p:cBhvr>
                                        <p:cTn id="7" dur="500" fill="hold"/>
                                        <p:tgtEl>
                                          <p:spTgt spid="304130"/>
                                        </p:tgtEl>
                                        <p:attrNameLst>
                                          <p:attrName>ppt_w</p:attrName>
                                        </p:attrNameLst>
                                      </p:cBhvr>
                                      <p:tavLst>
                                        <p:tav tm="0">
                                          <p:val>
                                            <p:fltVal val="0"/>
                                          </p:val>
                                        </p:tav>
                                        <p:tav tm="100000">
                                          <p:val>
                                            <p:strVal val="#ppt_w"/>
                                          </p:val>
                                        </p:tav>
                                      </p:tavLst>
                                    </p:anim>
                                    <p:anim calcmode="lin" valueType="num">
                                      <p:cBhvr>
                                        <p:cTn id="8" dur="500" fill="hold"/>
                                        <p:tgtEl>
                                          <p:spTgt spid="304130"/>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04131">
                                            <p:txEl>
                                              <p:pRg st="0" end="0"/>
                                            </p:txEl>
                                          </p:spTgt>
                                        </p:tgtEl>
                                        <p:attrNameLst>
                                          <p:attrName>style.visibility</p:attrName>
                                        </p:attrNameLst>
                                      </p:cBhvr>
                                      <p:to>
                                        <p:strVal val="visible"/>
                                      </p:to>
                                    </p:set>
                                    <p:anim calcmode="lin" valueType="num">
                                      <p:cBhvr>
                                        <p:cTn id="13" dur="500" fill="hold"/>
                                        <p:tgtEl>
                                          <p:spTgt spid="304131">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04131">
                                            <p:txEl>
                                              <p:pRg st="0" end="0"/>
                                            </p:txEl>
                                          </p:spTgt>
                                        </p:tgtEl>
                                        <p:attrNameLst>
                                          <p:attrName>ppt_h</p:attrName>
                                        </p:attrNameLst>
                                      </p:cBhvr>
                                      <p:tavLst>
                                        <p:tav tm="0">
                                          <p:val>
                                            <p:fltVal val="0"/>
                                          </p:val>
                                        </p:tav>
                                        <p:tav tm="100000">
                                          <p:val>
                                            <p:strVal val="#ppt_h"/>
                                          </p:val>
                                        </p:tav>
                                      </p:tavLst>
                                    </p:anim>
                                  </p:childTnLst>
                                </p:cTn>
                              </p:par>
                            </p:childTnLst>
                          </p:cTn>
                        </p:par>
                        <p:par>
                          <p:cTn id="15" fill="hold" nodeType="afterGroup">
                            <p:stCondLst>
                              <p:cond delay="500"/>
                            </p:stCondLst>
                            <p:childTnLst>
                              <p:par>
                                <p:cTn id="16" presetID="23" presetClass="entr" presetSubtype="16" fill="hold" grpId="0" nodeType="afterEffect">
                                  <p:stCondLst>
                                    <p:cond delay="0"/>
                                  </p:stCondLst>
                                  <p:childTnLst>
                                    <p:set>
                                      <p:cBhvr>
                                        <p:cTn id="17" dur="1" fill="hold">
                                          <p:stCondLst>
                                            <p:cond delay="0"/>
                                          </p:stCondLst>
                                        </p:cTn>
                                        <p:tgtEl>
                                          <p:spTgt spid="304131">
                                            <p:txEl>
                                              <p:pRg st="1" end="1"/>
                                            </p:txEl>
                                          </p:spTgt>
                                        </p:tgtEl>
                                        <p:attrNameLst>
                                          <p:attrName>style.visibility</p:attrName>
                                        </p:attrNameLst>
                                      </p:cBhvr>
                                      <p:to>
                                        <p:strVal val="visible"/>
                                      </p:to>
                                    </p:set>
                                    <p:anim calcmode="lin" valueType="num">
                                      <p:cBhvr>
                                        <p:cTn id="18" dur="500" fill="hold"/>
                                        <p:tgtEl>
                                          <p:spTgt spid="304131">
                                            <p:txEl>
                                              <p:pRg st="1" end="1"/>
                                            </p:txEl>
                                          </p:spTgt>
                                        </p:tgtEl>
                                        <p:attrNameLst>
                                          <p:attrName>ppt_w</p:attrName>
                                        </p:attrNameLst>
                                      </p:cBhvr>
                                      <p:tavLst>
                                        <p:tav tm="0">
                                          <p:val>
                                            <p:fltVal val="0"/>
                                          </p:val>
                                        </p:tav>
                                        <p:tav tm="100000">
                                          <p:val>
                                            <p:strVal val="#ppt_w"/>
                                          </p:val>
                                        </p:tav>
                                      </p:tavLst>
                                    </p:anim>
                                    <p:anim calcmode="lin" valueType="num">
                                      <p:cBhvr>
                                        <p:cTn id="19" dur="500" fill="hold"/>
                                        <p:tgtEl>
                                          <p:spTgt spid="304131">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304131">
                                            <p:txEl>
                                              <p:pRg st="2" end="2"/>
                                            </p:txEl>
                                          </p:spTgt>
                                        </p:tgtEl>
                                        <p:attrNameLst>
                                          <p:attrName>style.visibility</p:attrName>
                                        </p:attrNameLst>
                                      </p:cBhvr>
                                      <p:to>
                                        <p:strVal val="visible"/>
                                      </p:to>
                                    </p:set>
                                    <p:anim calcmode="lin" valueType="num">
                                      <p:cBhvr>
                                        <p:cTn id="24" dur="500" fill="hold"/>
                                        <p:tgtEl>
                                          <p:spTgt spid="304131">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304131">
                                            <p:txEl>
                                              <p:pRg st="2" end="2"/>
                                            </p:txEl>
                                          </p:spTgt>
                                        </p:tgtEl>
                                        <p:attrNameLst>
                                          <p:attrName>ppt_h</p:attrName>
                                        </p:attrNameLst>
                                      </p:cBhvr>
                                      <p:tavLst>
                                        <p:tav tm="0">
                                          <p:val>
                                            <p:fltVal val="0"/>
                                          </p:val>
                                        </p:tav>
                                        <p:tav tm="100000">
                                          <p:val>
                                            <p:strVal val="#ppt_h"/>
                                          </p:val>
                                        </p:tav>
                                      </p:tavLst>
                                    </p:anim>
                                  </p:childTnLst>
                                </p:cTn>
                              </p:par>
                            </p:childTnLst>
                          </p:cTn>
                        </p:par>
                        <p:par>
                          <p:cTn id="26" fill="hold" nodeType="afterGroup">
                            <p:stCondLst>
                              <p:cond delay="500"/>
                            </p:stCondLst>
                            <p:childTnLst>
                              <p:par>
                                <p:cTn id="27" presetID="23" presetClass="entr" presetSubtype="16" fill="hold" grpId="0" nodeType="afterEffect">
                                  <p:stCondLst>
                                    <p:cond delay="0"/>
                                  </p:stCondLst>
                                  <p:childTnLst>
                                    <p:set>
                                      <p:cBhvr>
                                        <p:cTn id="28" dur="1" fill="hold">
                                          <p:stCondLst>
                                            <p:cond delay="0"/>
                                          </p:stCondLst>
                                        </p:cTn>
                                        <p:tgtEl>
                                          <p:spTgt spid="304131">
                                            <p:txEl>
                                              <p:pRg st="3" end="3"/>
                                            </p:txEl>
                                          </p:spTgt>
                                        </p:tgtEl>
                                        <p:attrNameLst>
                                          <p:attrName>style.visibility</p:attrName>
                                        </p:attrNameLst>
                                      </p:cBhvr>
                                      <p:to>
                                        <p:strVal val="visible"/>
                                      </p:to>
                                    </p:set>
                                    <p:anim calcmode="lin" valueType="num">
                                      <p:cBhvr>
                                        <p:cTn id="29" dur="500" fill="hold"/>
                                        <p:tgtEl>
                                          <p:spTgt spid="304131">
                                            <p:txEl>
                                              <p:pRg st="3" end="3"/>
                                            </p:txEl>
                                          </p:spTgt>
                                        </p:tgtEl>
                                        <p:attrNameLst>
                                          <p:attrName>ppt_w</p:attrName>
                                        </p:attrNameLst>
                                      </p:cBhvr>
                                      <p:tavLst>
                                        <p:tav tm="0">
                                          <p:val>
                                            <p:fltVal val="0"/>
                                          </p:val>
                                        </p:tav>
                                        <p:tav tm="100000">
                                          <p:val>
                                            <p:strVal val="#ppt_w"/>
                                          </p:val>
                                        </p:tav>
                                      </p:tavLst>
                                    </p:anim>
                                    <p:anim calcmode="lin" valueType="num">
                                      <p:cBhvr>
                                        <p:cTn id="30" dur="500" fill="hold"/>
                                        <p:tgtEl>
                                          <p:spTgt spid="304131">
                                            <p:txEl>
                                              <p:pRg st="3" end="3"/>
                                            </p:txEl>
                                          </p:spTgt>
                                        </p:tgtEl>
                                        <p:attrNameLst>
                                          <p:attrName>ppt_h</p:attrName>
                                        </p:attrNameLst>
                                      </p:cBhvr>
                                      <p:tavLst>
                                        <p:tav tm="0">
                                          <p:val>
                                            <p:fltVal val="0"/>
                                          </p:val>
                                        </p:tav>
                                        <p:tav tm="100000">
                                          <p:val>
                                            <p:strVal val="#ppt_h"/>
                                          </p:val>
                                        </p:tav>
                                      </p:tavLst>
                                    </p:anim>
                                  </p:childTnLst>
                                </p:cTn>
                              </p:par>
                            </p:childTnLst>
                          </p:cTn>
                        </p:par>
                        <p:par>
                          <p:cTn id="31" fill="hold" nodeType="afterGroup">
                            <p:stCondLst>
                              <p:cond delay="1000"/>
                            </p:stCondLst>
                            <p:childTnLst>
                              <p:par>
                                <p:cTn id="32" presetID="23" presetClass="entr" presetSubtype="16" fill="hold" grpId="0" nodeType="afterEffect">
                                  <p:stCondLst>
                                    <p:cond delay="0"/>
                                  </p:stCondLst>
                                  <p:childTnLst>
                                    <p:set>
                                      <p:cBhvr>
                                        <p:cTn id="33" dur="1" fill="hold">
                                          <p:stCondLst>
                                            <p:cond delay="0"/>
                                          </p:stCondLst>
                                        </p:cTn>
                                        <p:tgtEl>
                                          <p:spTgt spid="304131">
                                            <p:txEl>
                                              <p:pRg st="4" end="4"/>
                                            </p:txEl>
                                          </p:spTgt>
                                        </p:tgtEl>
                                        <p:attrNameLst>
                                          <p:attrName>style.visibility</p:attrName>
                                        </p:attrNameLst>
                                      </p:cBhvr>
                                      <p:to>
                                        <p:strVal val="visible"/>
                                      </p:to>
                                    </p:set>
                                    <p:anim calcmode="lin" valueType="num">
                                      <p:cBhvr>
                                        <p:cTn id="34" dur="500" fill="hold"/>
                                        <p:tgtEl>
                                          <p:spTgt spid="304131">
                                            <p:txEl>
                                              <p:pRg st="4" end="4"/>
                                            </p:txEl>
                                          </p:spTgt>
                                        </p:tgtEl>
                                        <p:attrNameLst>
                                          <p:attrName>ppt_w</p:attrName>
                                        </p:attrNameLst>
                                      </p:cBhvr>
                                      <p:tavLst>
                                        <p:tav tm="0">
                                          <p:val>
                                            <p:fltVal val="0"/>
                                          </p:val>
                                        </p:tav>
                                        <p:tav tm="100000">
                                          <p:val>
                                            <p:strVal val="#ppt_w"/>
                                          </p:val>
                                        </p:tav>
                                      </p:tavLst>
                                    </p:anim>
                                    <p:anim calcmode="lin" valueType="num">
                                      <p:cBhvr>
                                        <p:cTn id="35" dur="500" fill="hold"/>
                                        <p:tgtEl>
                                          <p:spTgt spid="304131">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3" presetClass="entr" presetSubtype="16" fill="hold" grpId="0" nodeType="clickEffect">
                                  <p:stCondLst>
                                    <p:cond delay="0"/>
                                  </p:stCondLst>
                                  <p:childTnLst>
                                    <p:set>
                                      <p:cBhvr>
                                        <p:cTn id="39" dur="1" fill="hold">
                                          <p:stCondLst>
                                            <p:cond delay="0"/>
                                          </p:stCondLst>
                                        </p:cTn>
                                        <p:tgtEl>
                                          <p:spTgt spid="304131">
                                            <p:txEl>
                                              <p:pRg st="5" end="5"/>
                                            </p:txEl>
                                          </p:spTgt>
                                        </p:tgtEl>
                                        <p:attrNameLst>
                                          <p:attrName>style.visibility</p:attrName>
                                        </p:attrNameLst>
                                      </p:cBhvr>
                                      <p:to>
                                        <p:strVal val="visible"/>
                                      </p:to>
                                    </p:set>
                                    <p:anim calcmode="lin" valueType="num">
                                      <p:cBhvr>
                                        <p:cTn id="40" dur="500" fill="hold"/>
                                        <p:tgtEl>
                                          <p:spTgt spid="304131">
                                            <p:txEl>
                                              <p:pRg st="5" end="5"/>
                                            </p:txEl>
                                          </p:spTgt>
                                        </p:tgtEl>
                                        <p:attrNameLst>
                                          <p:attrName>ppt_w</p:attrName>
                                        </p:attrNameLst>
                                      </p:cBhvr>
                                      <p:tavLst>
                                        <p:tav tm="0">
                                          <p:val>
                                            <p:fltVal val="0"/>
                                          </p:val>
                                        </p:tav>
                                        <p:tav tm="100000">
                                          <p:val>
                                            <p:strVal val="#ppt_w"/>
                                          </p:val>
                                        </p:tav>
                                      </p:tavLst>
                                    </p:anim>
                                    <p:anim calcmode="lin" valueType="num">
                                      <p:cBhvr>
                                        <p:cTn id="41" dur="500" fill="hold"/>
                                        <p:tgtEl>
                                          <p:spTgt spid="304131">
                                            <p:txEl>
                                              <p:pRg st="5" end="5"/>
                                            </p:txEl>
                                          </p:spTgt>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0"/>
                                  </p:stCondLst>
                                  <p:childTnLst>
                                    <p:set>
                                      <p:cBhvr>
                                        <p:cTn id="43" dur="1" fill="hold">
                                          <p:stCondLst>
                                            <p:cond delay="0"/>
                                          </p:stCondLst>
                                        </p:cTn>
                                        <p:tgtEl>
                                          <p:spTgt spid="304131">
                                            <p:txEl>
                                              <p:pRg st="6" end="6"/>
                                            </p:txEl>
                                          </p:spTgt>
                                        </p:tgtEl>
                                        <p:attrNameLst>
                                          <p:attrName>style.visibility</p:attrName>
                                        </p:attrNameLst>
                                      </p:cBhvr>
                                      <p:to>
                                        <p:strVal val="visible"/>
                                      </p:to>
                                    </p:set>
                                    <p:anim calcmode="lin" valueType="num">
                                      <p:cBhvr>
                                        <p:cTn id="44" dur="500" fill="hold"/>
                                        <p:tgtEl>
                                          <p:spTgt spid="304131">
                                            <p:txEl>
                                              <p:pRg st="6" end="6"/>
                                            </p:txEl>
                                          </p:spTgt>
                                        </p:tgtEl>
                                        <p:attrNameLst>
                                          <p:attrName>ppt_w</p:attrName>
                                        </p:attrNameLst>
                                      </p:cBhvr>
                                      <p:tavLst>
                                        <p:tav tm="0">
                                          <p:val>
                                            <p:fltVal val="0"/>
                                          </p:val>
                                        </p:tav>
                                        <p:tav tm="100000">
                                          <p:val>
                                            <p:strVal val="#ppt_w"/>
                                          </p:val>
                                        </p:tav>
                                      </p:tavLst>
                                    </p:anim>
                                    <p:anim calcmode="lin" valueType="num">
                                      <p:cBhvr>
                                        <p:cTn id="45" dur="500" fill="hold"/>
                                        <p:tgtEl>
                                          <p:spTgt spid="304131">
                                            <p:txEl>
                                              <p:pRg st="6" end="6"/>
                                            </p:txEl>
                                          </p:spTgt>
                                        </p:tgtEl>
                                        <p:attrNameLst>
                                          <p:attrName>ppt_h</p:attrName>
                                        </p:attrNameLst>
                                      </p:cBhvr>
                                      <p:tavLst>
                                        <p:tav tm="0">
                                          <p:val>
                                            <p:fltVal val="0"/>
                                          </p:val>
                                        </p:tav>
                                        <p:tav tm="100000">
                                          <p:val>
                                            <p:strVal val="#ppt_h"/>
                                          </p:val>
                                        </p:tav>
                                      </p:tavLst>
                                    </p:anim>
                                  </p:childTnLst>
                                </p:cTn>
                              </p:par>
                            </p:childTnLst>
                          </p:cTn>
                        </p:par>
                        <p:par>
                          <p:cTn id="46" fill="hold" nodeType="afterGroup">
                            <p:stCondLst>
                              <p:cond delay="500"/>
                            </p:stCondLst>
                            <p:childTnLst>
                              <p:par>
                                <p:cTn id="47" presetID="23" presetClass="entr" presetSubtype="16" fill="hold" grpId="0" nodeType="afterEffect">
                                  <p:stCondLst>
                                    <p:cond delay="0"/>
                                  </p:stCondLst>
                                  <p:childTnLst>
                                    <p:set>
                                      <p:cBhvr>
                                        <p:cTn id="48" dur="1" fill="hold">
                                          <p:stCondLst>
                                            <p:cond delay="0"/>
                                          </p:stCondLst>
                                        </p:cTn>
                                        <p:tgtEl>
                                          <p:spTgt spid="304131">
                                            <p:txEl>
                                              <p:pRg st="7" end="7"/>
                                            </p:txEl>
                                          </p:spTgt>
                                        </p:tgtEl>
                                        <p:attrNameLst>
                                          <p:attrName>style.visibility</p:attrName>
                                        </p:attrNameLst>
                                      </p:cBhvr>
                                      <p:to>
                                        <p:strVal val="visible"/>
                                      </p:to>
                                    </p:set>
                                    <p:anim calcmode="lin" valueType="num">
                                      <p:cBhvr>
                                        <p:cTn id="49" dur="500" fill="hold"/>
                                        <p:tgtEl>
                                          <p:spTgt spid="304131">
                                            <p:txEl>
                                              <p:pRg st="7" end="7"/>
                                            </p:txEl>
                                          </p:spTgt>
                                        </p:tgtEl>
                                        <p:attrNameLst>
                                          <p:attrName>ppt_w</p:attrName>
                                        </p:attrNameLst>
                                      </p:cBhvr>
                                      <p:tavLst>
                                        <p:tav tm="0">
                                          <p:val>
                                            <p:fltVal val="0"/>
                                          </p:val>
                                        </p:tav>
                                        <p:tav tm="100000">
                                          <p:val>
                                            <p:strVal val="#ppt_w"/>
                                          </p:val>
                                        </p:tav>
                                      </p:tavLst>
                                    </p:anim>
                                    <p:anim calcmode="lin" valueType="num">
                                      <p:cBhvr>
                                        <p:cTn id="50" dur="500" fill="hold"/>
                                        <p:tgtEl>
                                          <p:spTgt spid="304131">
                                            <p:txEl>
                                              <p:pRg st="7" end="7"/>
                                            </p:txEl>
                                          </p:spTgt>
                                        </p:tgtEl>
                                        <p:attrNameLst>
                                          <p:attrName>ppt_h</p:attrName>
                                        </p:attrNameLst>
                                      </p:cBhvr>
                                      <p:tavLst>
                                        <p:tav tm="0">
                                          <p:val>
                                            <p:fltVal val="0"/>
                                          </p:val>
                                        </p:tav>
                                        <p:tav tm="100000">
                                          <p:val>
                                            <p:strVal val="#ppt_h"/>
                                          </p:val>
                                        </p:tav>
                                      </p:tavLst>
                                    </p:anim>
                                  </p:childTnLst>
                                </p:cTn>
                              </p:par>
                              <p:par>
                                <p:cTn id="51" presetID="23" presetClass="entr" presetSubtype="16" fill="hold" grpId="0" nodeType="withEffect">
                                  <p:stCondLst>
                                    <p:cond delay="0"/>
                                  </p:stCondLst>
                                  <p:childTnLst>
                                    <p:set>
                                      <p:cBhvr>
                                        <p:cTn id="52" dur="1" fill="hold">
                                          <p:stCondLst>
                                            <p:cond delay="0"/>
                                          </p:stCondLst>
                                        </p:cTn>
                                        <p:tgtEl>
                                          <p:spTgt spid="304131">
                                            <p:txEl>
                                              <p:pRg st="8" end="8"/>
                                            </p:txEl>
                                          </p:spTgt>
                                        </p:tgtEl>
                                        <p:attrNameLst>
                                          <p:attrName>style.visibility</p:attrName>
                                        </p:attrNameLst>
                                      </p:cBhvr>
                                      <p:to>
                                        <p:strVal val="visible"/>
                                      </p:to>
                                    </p:set>
                                    <p:anim calcmode="lin" valueType="num">
                                      <p:cBhvr>
                                        <p:cTn id="53" dur="500" fill="hold"/>
                                        <p:tgtEl>
                                          <p:spTgt spid="304131">
                                            <p:txEl>
                                              <p:pRg st="8" end="8"/>
                                            </p:txEl>
                                          </p:spTgt>
                                        </p:tgtEl>
                                        <p:attrNameLst>
                                          <p:attrName>ppt_w</p:attrName>
                                        </p:attrNameLst>
                                      </p:cBhvr>
                                      <p:tavLst>
                                        <p:tav tm="0">
                                          <p:val>
                                            <p:fltVal val="0"/>
                                          </p:val>
                                        </p:tav>
                                        <p:tav tm="100000">
                                          <p:val>
                                            <p:strVal val="#ppt_w"/>
                                          </p:val>
                                        </p:tav>
                                      </p:tavLst>
                                    </p:anim>
                                    <p:anim calcmode="lin" valueType="num">
                                      <p:cBhvr>
                                        <p:cTn id="54" dur="500" fill="hold"/>
                                        <p:tgtEl>
                                          <p:spTgt spid="304131">
                                            <p:txEl>
                                              <p:pRg st="8" end="8"/>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1" grpId="0" build="p"/>
      <p:bldP spid="304130"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Footer Placeholder 1"/>
          <p:cNvSpPr>
            <a:spLocks noGrp="1"/>
          </p:cNvSpPr>
          <p:nvPr>
            <p:ph type="ftr" sz="quarter" idx="10"/>
          </p:nvPr>
        </p:nvSpPr>
        <p:spPr>
          <a:noFill/>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eaLnBrk="1" hangingPunct="1"/>
            <a:r>
              <a:rPr lang="en-US" altLang="en-US" sz="1200">
                <a:solidFill>
                  <a:schemeClr val="bg2"/>
                </a:solidFill>
              </a:rPr>
              <a:t>Diana Browning Wright, Teaching and Learning Trainings, 2005</a:t>
            </a:r>
          </a:p>
        </p:txBody>
      </p:sp>
      <p:sp>
        <p:nvSpPr>
          <p:cNvPr id="128003" name="Rectangle 2"/>
          <p:cNvSpPr>
            <a:spLocks noChangeArrowheads="1"/>
          </p:cNvSpPr>
          <p:nvPr/>
        </p:nvSpPr>
        <p:spPr bwMode="auto">
          <a:xfrm>
            <a:off x="1371600" y="685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eaLnBrk="0" hangingPunct="0">
              <a:spcBef>
                <a:spcPct val="20000"/>
              </a:spcBef>
              <a:buClr>
                <a:schemeClr val="accent2"/>
              </a:buClr>
              <a:buSzPct val="85000"/>
              <a:buFont typeface="Wingdings" pitchFamily="2" charset="2"/>
              <a:buChar char="n"/>
              <a:defRPr sz="2800">
                <a:solidFill>
                  <a:schemeClr val="tx1"/>
                </a:solidFill>
                <a:latin typeface="Arial" charset="0"/>
              </a:defRPr>
            </a:lvl1pPr>
            <a:lvl2pPr marL="742950" indent="-285750" algn="l" eaLnBrk="0" hangingPunct="0">
              <a:spcBef>
                <a:spcPct val="20000"/>
              </a:spcBef>
              <a:buClr>
                <a:schemeClr val="folHlink"/>
              </a:buClr>
              <a:buSzPct val="80000"/>
              <a:buFont typeface="Wingdings" pitchFamily="2" charset="2"/>
              <a:buChar char="n"/>
              <a:defRPr sz="2600">
                <a:solidFill>
                  <a:schemeClr val="tx1"/>
                </a:solidFill>
                <a:latin typeface="Arial" charset="0"/>
              </a:defRPr>
            </a:lvl2pPr>
            <a:lvl3pPr marL="1143000" indent="-228600" algn="l" eaLnBrk="0" hangingPunct="0">
              <a:spcBef>
                <a:spcPct val="20000"/>
              </a:spcBef>
              <a:buClr>
                <a:schemeClr val="hlink"/>
              </a:buClr>
              <a:buSzPct val="70000"/>
              <a:buFont typeface="Wingdings" pitchFamily="2" charset="2"/>
              <a:buChar char="n"/>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SzTx/>
              <a:buFontTx/>
              <a:buNone/>
            </a:pPr>
            <a:r>
              <a:rPr lang="en-US" altLang="en-US" sz="3600" b="1" dirty="0" smtClean="0"/>
              <a:t>Summing it up:</a:t>
            </a:r>
            <a:endParaRPr lang="en-US" altLang="en-US" sz="3600" b="1" dirty="0"/>
          </a:p>
        </p:txBody>
      </p:sp>
      <p:grpSp>
        <p:nvGrpSpPr>
          <p:cNvPr id="128004" name="Group 3"/>
          <p:cNvGrpSpPr>
            <a:grpSpLocks/>
          </p:cNvGrpSpPr>
          <p:nvPr/>
        </p:nvGrpSpPr>
        <p:grpSpPr bwMode="auto">
          <a:xfrm>
            <a:off x="1447800" y="1981200"/>
            <a:ext cx="3810000" cy="4114800"/>
            <a:chOff x="1296" y="1248"/>
            <a:chExt cx="2400" cy="2592"/>
          </a:xfrm>
        </p:grpSpPr>
        <p:sp>
          <p:nvSpPr>
            <p:cNvPr id="128012" name="Rectangle 4"/>
            <p:cNvSpPr>
              <a:spLocks noChangeArrowheads="1"/>
            </p:cNvSpPr>
            <p:nvPr/>
          </p:nvSpPr>
          <p:spPr bwMode="auto">
            <a:xfrm>
              <a:off x="1296" y="1248"/>
              <a:ext cx="2400" cy="2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lgn="l" eaLnBrk="0" hangingPunct="0">
                <a:spcBef>
                  <a:spcPct val="20000"/>
                </a:spcBef>
                <a:buClr>
                  <a:schemeClr val="accent2"/>
                </a:buClr>
                <a:buSzPct val="85000"/>
                <a:buFont typeface="Wingdings" pitchFamily="2" charset="2"/>
                <a:buChar char="n"/>
                <a:defRPr sz="2800">
                  <a:solidFill>
                    <a:schemeClr val="tx1"/>
                  </a:solidFill>
                  <a:latin typeface="Arial" charset="0"/>
                </a:defRPr>
              </a:lvl1pPr>
              <a:lvl2pPr marL="742950" indent="-285750" algn="l" eaLnBrk="0" hangingPunct="0">
                <a:spcBef>
                  <a:spcPct val="20000"/>
                </a:spcBef>
                <a:buClr>
                  <a:schemeClr val="folHlink"/>
                </a:buClr>
                <a:buSzPct val="80000"/>
                <a:buFont typeface="Wingdings" pitchFamily="2" charset="2"/>
                <a:buChar char="n"/>
                <a:defRPr sz="2600">
                  <a:solidFill>
                    <a:schemeClr val="tx1"/>
                  </a:solidFill>
                  <a:latin typeface="Arial" charset="0"/>
                </a:defRPr>
              </a:lvl2pPr>
              <a:lvl3pPr marL="1143000" indent="-228600" algn="l" eaLnBrk="0" hangingPunct="0">
                <a:spcBef>
                  <a:spcPct val="20000"/>
                </a:spcBef>
                <a:buClr>
                  <a:schemeClr val="hlink"/>
                </a:buClr>
                <a:buSzPct val="70000"/>
                <a:buFont typeface="Wingdings" pitchFamily="2" charset="2"/>
                <a:buChar char="n"/>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r>
                <a:rPr lang="en-US" altLang="en-US">
                  <a:solidFill>
                    <a:srgbClr val="008000"/>
                  </a:solidFill>
                </a:rPr>
                <a:t>Accommodations</a:t>
              </a:r>
              <a:r>
                <a:rPr lang="en-US" altLang="en-US"/>
                <a:t>	</a:t>
              </a:r>
            </a:p>
          </p:txBody>
        </p:sp>
        <p:sp>
          <p:nvSpPr>
            <p:cNvPr id="128013" name="Rectangle 5"/>
            <p:cNvSpPr>
              <a:spLocks noChangeArrowheads="1"/>
            </p:cNvSpPr>
            <p:nvPr/>
          </p:nvSpPr>
          <p:spPr bwMode="auto">
            <a:xfrm>
              <a:off x="1584" y="1632"/>
              <a:ext cx="1776" cy="624"/>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altLang="en-US" sz="1200" b="1" i="1" u="sng" dirty="0">
                  <a:latin typeface="Times New Roman" pitchFamily="18" charset="0"/>
                </a:rPr>
                <a:t>Do not</a:t>
              </a:r>
              <a:r>
                <a:rPr lang="en-US" altLang="en-US" sz="1200" dirty="0">
                  <a:latin typeface="Times New Roman" pitchFamily="18" charset="0"/>
                </a:rPr>
                <a:t>  fundamentally alter or lower </a:t>
              </a:r>
            </a:p>
            <a:p>
              <a:pPr algn="l"/>
              <a:r>
                <a:rPr lang="en-US" altLang="en-US" sz="1200" dirty="0">
                  <a:latin typeface="Times New Roman" pitchFamily="18" charset="0"/>
                </a:rPr>
                <a:t>expectations or standards in instructional </a:t>
              </a:r>
            </a:p>
            <a:p>
              <a:pPr algn="l"/>
              <a:r>
                <a:rPr lang="en-US" altLang="en-US" sz="1200" dirty="0">
                  <a:latin typeface="Times New Roman" pitchFamily="18" charset="0"/>
                </a:rPr>
                <a:t>level, content or performance criteria.</a:t>
              </a:r>
            </a:p>
          </p:txBody>
        </p:sp>
        <p:sp>
          <p:nvSpPr>
            <p:cNvPr id="128014" name="Rectangle 6"/>
            <p:cNvSpPr>
              <a:spLocks noChangeArrowheads="1"/>
            </p:cNvSpPr>
            <p:nvPr/>
          </p:nvSpPr>
          <p:spPr bwMode="auto">
            <a:xfrm>
              <a:off x="1584" y="2544"/>
              <a:ext cx="1776" cy="432"/>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altLang="en-US" sz="1200">
                  <a:latin typeface="Times New Roman" pitchFamily="18" charset="0"/>
                </a:rPr>
                <a:t>Changes are made in order to provide equal </a:t>
              </a:r>
            </a:p>
            <a:p>
              <a:pPr algn="l"/>
              <a:r>
                <a:rPr lang="en-US" altLang="en-US" sz="1200">
                  <a:latin typeface="Times New Roman" pitchFamily="18" charset="0"/>
                </a:rPr>
                <a:t>access to learning and equal opportunity to</a:t>
              </a:r>
            </a:p>
            <a:p>
              <a:pPr algn="l"/>
              <a:r>
                <a:rPr lang="en-US" altLang="en-US" sz="1200">
                  <a:latin typeface="Times New Roman" pitchFamily="18" charset="0"/>
                </a:rPr>
                <a:t>demonstrate what is known.</a:t>
              </a:r>
            </a:p>
          </p:txBody>
        </p:sp>
        <p:sp>
          <p:nvSpPr>
            <p:cNvPr id="128015" name="Rectangle 7"/>
            <p:cNvSpPr>
              <a:spLocks noChangeArrowheads="1"/>
            </p:cNvSpPr>
            <p:nvPr/>
          </p:nvSpPr>
          <p:spPr bwMode="auto">
            <a:xfrm>
              <a:off x="1584" y="3264"/>
              <a:ext cx="1776" cy="528"/>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r>
                <a:rPr lang="en-US" altLang="en-US" sz="1200">
                  <a:latin typeface="Times New Roman" pitchFamily="18" charset="0"/>
                </a:rPr>
                <a:t>Grading is same</a:t>
              </a:r>
            </a:p>
          </p:txBody>
        </p:sp>
        <p:sp>
          <p:nvSpPr>
            <p:cNvPr id="128016" name="Line 8"/>
            <p:cNvSpPr>
              <a:spLocks noChangeShapeType="1"/>
            </p:cNvSpPr>
            <p:nvPr/>
          </p:nvSpPr>
          <p:spPr bwMode="auto">
            <a:xfrm>
              <a:off x="2448" y="2256"/>
              <a:ext cx="0" cy="19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8017" name="Line 9"/>
            <p:cNvSpPr>
              <a:spLocks noChangeShapeType="1"/>
            </p:cNvSpPr>
            <p:nvPr/>
          </p:nvSpPr>
          <p:spPr bwMode="auto">
            <a:xfrm>
              <a:off x="2448" y="2976"/>
              <a:ext cx="0" cy="19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8005" name="Group 10"/>
          <p:cNvGrpSpPr>
            <a:grpSpLocks/>
          </p:cNvGrpSpPr>
          <p:nvPr/>
        </p:nvGrpSpPr>
        <p:grpSpPr bwMode="auto">
          <a:xfrm>
            <a:off x="5181600" y="1981200"/>
            <a:ext cx="3810000" cy="4419600"/>
            <a:chOff x="2928" y="1248"/>
            <a:chExt cx="2400" cy="2784"/>
          </a:xfrm>
        </p:grpSpPr>
        <p:sp>
          <p:nvSpPr>
            <p:cNvPr id="128006" name="Rectangle 11"/>
            <p:cNvSpPr>
              <a:spLocks noChangeArrowheads="1"/>
            </p:cNvSpPr>
            <p:nvPr/>
          </p:nvSpPr>
          <p:spPr bwMode="auto">
            <a:xfrm>
              <a:off x="2928" y="1248"/>
              <a:ext cx="2400" cy="2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lgn="l" eaLnBrk="0" hangingPunct="0">
                <a:spcBef>
                  <a:spcPct val="20000"/>
                </a:spcBef>
                <a:buClr>
                  <a:schemeClr val="accent2"/>
                </a:buClr>
                <a:buSzPct val="85000"/>
                <a:buFont typeface="Wingdings" pitchFamily="2" charset="2"/>
                <a:buChar char="n"/>
                <a:defRPr sz="2800">
                  <a:solidFill>
                    <a:schemeClr val="tx1"/>
                  </a:solidFill>
                  <a:latin typeface="Arial" charset="0"/>
                </a:defRPr>
              </a:lvl1pPr>
              <a:lvl2pPr marL="742950" indent="-285750" algn="l" eaLnBrk="0" hangingPunct="0">
                <a:spcBef>
                  <a:spcPct val="20000"/>
                </a:spcBef>
                <a:buClr>
                  <a:schemeClr val="folHlink"/>
                </a:buClr>
                <a:buSzPct val="80000"/>
                <a:buFont typeface="Wingdings" pitchFamily="2" charset="2"/>
                <a:buChar char="n"/>
                <a:defRPr sz="2600">
                  <a:solidFill>
                    <a:schemeClr val="tx1"/>
                  </a:solidFill>
                  <a:latin typeface="Arial" charset="0"/>
                </a:defRPr>
              </a:lvl2pPr>
              <a:lvl3pPr marL="1143000" indent="-228600" algn="l" eaLnBrk="0" hangingPunct="0">
                <a:spcBef>
                  <a:spcPct val="20000"/>
                </a:spcBef>
                <a:buClr>
                  <a:schemeClr val="hlink"/>
                </a:buClr>
                <a:buSzPct val="70000"/>
                <a:buFont typeface="Wingdings" pitchFamily="2" charset="2"/>
                <a:buChar char="n"/>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r>
                <a:rPr lang="en-US" altLang="en-US">
                  <a:solidFill>
                    <a:srgbClr val="008000"/>
                  </a:solidFill>
                </a:rPr>
                <a:t>Modifications</a:t>
              </a:r>
            </a:p>
          </p:txBody>
        </p:sp>
        <p:sp>
          <p:nvSpPr>
            <p:cNvPr id="128007" name="Oval 12"/>
            <p:cNvSpPr>
              <a:spLocks noChangeArrowheads="1"/>
            </p:cNvSpPr>
            <p:nvPr/>
          </p:nvSpPr>
          <p:spPr bwMode="auto">
            <a:xfrm>
              <a:off x="3216" y="1632"/>
              <a:ext cx="1872" cy="672"/>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altLang="en-US" sz="1200" b="1" i="1" u="sng">
                  <a:latin typeface="Times New Roman" pitchFamily="18" charset="0"/>
                </a:rPr>
                <a:t>Do</a:t>
              </a:r>
              <a:r>
                <a:rPr lang="en-US" altLang="en-US" sz="1200" b="1" i="1">
                  <a:latin typeface="Times New Roman" pitchFamily="18" charset="0"/>
                </a:rPr>
                <a:t>  fundamentally alter</a:t>
              </a:r>
              <a:r>
                <a:rPr lang="en-US" altLang="en-US" sz="1200">
                  <a:latin typeface="Times New Roman" pitchFamily="18" charset="0"/>
                </a:rPr>
                <a:t> </a:t>
              </a:r>
            </a:p>
            <a:p>
              <a:pPr algn="l"/>
              <a:r>
                <a:rPr lang="en-US" altLang="en-US" sz="1200">
                  <a:latin typeface="Times New Roman" pitchFamily="18" charset="0"/>
                </a:rPr>
                <a:t> or lower expectations or </a:t>
              </a:r>
            </a:p>
            <a:p>
              <a:pPr algn="l"/>
              <a:r>
                <a:rPr lang="en-US" altLang="en-US" sz="1200">
                  <a:latin typeface="Times New Roman" pitchFamily="18" charset="0"/>
                </a:rPr>
                <a:t>standards in instructional level, </a:t>
              </a:r>
            </a:p>
            <a:p>
              <a:pPr algn="l"/>
              <a:r>
                <a:rPr lang="en-US" altLang="en-US" sz="1200">
                  <a:latin typeface="Times New Roman" pitchFamily="18" charset="0"/>
                </a:rPr>
                <a:t>content or performance criteria.</a:t>
              </a:r>
            </a:p>
          </p:txBody>
        </p:sp>
        <p:sp>
          <p:nvSpPr>
            <p:cNvPr id="128008" name="Oval 13"/>
            <p:cNvSpPr>
              <a:spLocks noChangeArrowheads="1"/>
            </p:cNvSpPr>
            <p:nvPr/>
          </p:nvSpPr>
          <p:spPr bwMode="auto">
            <a:xfrm>
              <a:off x="3264" y="2592"/>
              <a:ext cx="1680" cy="768"/>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altLang="en-US" sz="1200">
                  <a:latin typeface="Times New Roman" pitchFamily="18" charset="0"/>
                </a:rPr>
                <a:t>Changes are made to provide</a:t>
              </a:r>
            </a:p>
            <a:p>
              <a:pPr algn="l"/>
              <a:r>
                <a:rPr lang="en-US" altLang="en-US" sz="1200">
                  <a:latin typeface="Times New Roman" pitchFamily="18" charset="0"/>
                </a:rPr>
                <a:t>student meaningful &amp; </a:t>
              </a:r>
            </a:p>
            <a:p>
              <a:pPr algn="l"/>
              <a:r>
                <a:rPr lang="en-US" altLang="en-US" sz="1200">
                  <a:latin typeface="Times New Roman" pitchFamily="18" charset="0"/>
                </a:rPr>
                <a:t>productive learning experiences</a:t>
              </a:r>
            </a:p>
            <a:p>
              <a:pPr algn="l"/>
              <a:r>
                <a:rPr lang="en-US" altLang="en-US" sz="1200">
                  <a:latin typeface="Times New Roman" pitchFamily="18" charset="0"/>
                </a:rPr>
                <a:t>based on individual needs &amp;</a:t>
              </a:r>
            </a:p>
            <a:p>
              <a:pPr algn="l"/>
              <a:r>
                <a:rPr lang="en-US" altLang="en-US" sz="1200">
                  <a:latin typeface="Times New Roman" pitchFamily="18" charset="0"/>
                </a:rPr>
                <a:t>abilities.</a:t>
              </a:r>
            </a:p>
          </p:txBody>
        </p:sp>
        <p:sp>
          <p:nvSpPr>
            <p:cNvPr id="128009" name="Line 14"/>
            <p:cNvSpPr>
              <a:spLocks noChangeShapeType="1"/>
            </p:cNvSpPr>
            <p:nvPr/>
          </p:nvSpPr>
          <p:spPr bwMode="auto">
            <a:xfrm>
              <a:off x="4128" y="2304"/>
              <a:ext cx="0" cy="24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8010" name="Line 15"/>
            <p:cNvSpPr>
              <a:spLocks noChangeShapeType="1"/>
            </p:cNvSpPr>
            <p:nvPr/>
          </p:nvSpPr>
          <p:spPr bwMode="auto">
            <a:xfrm>
              <a:off x="4128" y="3360"/>
              <a:ext cx="0" cy="19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8011" name="Oval 16"/>
            <p:cNvSpPr>
              <a:spLocks noChangeArrowheads="1"/>
            </p:cNvSpPr>
            <p:nvPr/>
          </p:nvSpPr>
          <p:spPr bwMode="auto">
            <a:xfrm>
              <a:off x="3648" y="3552"/>
              <a:ext cx="960" cy="480"/>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r>
                <a:rPr lang="en-US" altLang="en-US" sz="1200">
                  <a:latin typeface="Times New Roman" pitchFamily="18" charset="0"/>
                </a:rPr>
                <a:t>Grading is different</a:t>
              </a:r>
            </a:p>
          </p:txBody>
        </p:sp>
      </p:grpSp>
    </p:spTree>
    <p:extLst>
      <p:ext uri="{BB962C8B-B14F-4D97-AF65-F5344CB8AC3E}">
        <p14:creationId xmlns:p14="http://schemas.microsoft.com/office/powerpoint/2010/main" val="1321298253"/>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ChangeArrowheads="1"/>
          </p:cNvSpPr>
          <p:nvPr/>
        </p:nvSpPr>
        <p:spPr bwMode="auto">
          <a:xfrm>
            <a:off x="914400" y="381000"/>
            <a:ext cx="77724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lgn="l"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1pPr>
            <a:lvl2pPr algn="l"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2pPr>
            <a:lvl3pPr algn="l"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3pPr>
            <a:lvl4pPr algn="l"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4pPr>
            <a:lvl5pPr algn="l"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5pPr>
            <a:lvl6pPr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6pPr>
            <a:lvl7pPr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7pPr>
            <a:lvl8pPr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8pPr>
            <a:lvl9pPr defTabSz="4572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itchFamily="18" charset="0"/>
              </a:defRPr>
            </a:lvl9pPr>
          </a:lstStyle>
          <a:p>
            <a:pPr algn="ctr" eaLnBrk="0" hangingPunct="0">
              <a:buClr>
                <a:srgbClr val="CC0000"/>
              </a:buClr>
              <a:buSzPct val="100000"/>
              <a:buFont typeface="Arial" charset="0"/>
              <a:buNone/>
            </a:pPr>
            <a:r>
              <a:rPr lang="en-GB" altLang="en-US" sz="5400" b="1" dirty="0">
                <a:solidFill>
                  <a:schemeClr val="accent4"/>
                </a:solidFill>
                <a:effectLst>
                  <a:outerShdw blurRad="38100" dist="38100" dir="2700000" algn="tl">
                    <a:srgbClr val="C0C0C0"/>
                  </a:outerShdw>
                </a:effectLst>
                <a:latin typeface="Arial" charset="0"/>
                <a:ea typeface="Arial Unicode MS" pitchFamily="34" charset="-128"/>
                <a:cs typeface="Arial Unicode MS" pitchFamily="34" charset="-128"/>
              </a:rPr>
              <a:t>Putting it all Together</a:t>
            </a:r>
          </a:p>
        </p:txBody>
      </p:sp>
      <p:sp>
        <p:nvSpPr>
          <p:cNvPr id="217091" name="Rectangle 3"/>
          <p:cNvSpPr>
            <a:spLocks noChangeArrowheads="1"/>
          </p:cNvSpPr>
          <p:nvPr/>
        </p:nvSpPr>
        <p:spPr bwMode="auto">
          <a:xfrm>
            <a:off x="1066800" y="1676400"/>
            <a:ext cx="7391400" cy="3886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465138" indent="-465138" algn="l" defTabSz="457200">
              <a:tabLst>
                <a:tab pos="465138" algn="l"/>
                <a:tab pos="1379538" algn="l"/>
                <a:tab pos="2293938" algn="l"/>
                <a:tab pos="3208338" algn="l"/>
                <a:tab pos="4122738" algn="l"/>
                <a:tab pos="5037138" algn="l"/>
                <a:tab pos="5951538" algn="l"/>
                <a:tab pos="6865938" algn="l"/>
                <a:tab pos="7780338" algn="l"/>
                <a:tab pos="8694738" algn="l"/>
                <a:tab pos="9609138" algn="l"/>
                <a:tab pos="10523538" algn="l"/>
              </a:tabLst>
              <a:defRPr sz="2400">
                <a:solidFill>
                  <a:schemeClr val="tx1"/>
                </a:solidFill>
                <a:latin typeface="Times New Roman" pitchFamily="18" charset="0"/>
              </a:defRPr>
            </a:lvl1pPr>
            <a:lvl2pPr algn="l" defTabSz="457200">
              <a:tabLst>
                <a:tab pos="465138" algn="l"/>
                <a:tab pos="1379538" algn="l"/>
                <a:tab pos="2293938" algn="l"/>
                <a:tab pos="3208338" algn="l"/>
                <a:tab pos="4122738" algn="l"/>
                <a:tab pos="5037138" algn="l"/>
                <a:tab pos="5951538" algn="l"/>
                <a:tab pos="6865938" algn="l"/>
                <a:tab pos="7780338" algn="l"/>
                <a:tab pos="8694738" algn="l"/>
                <a:tab pos="9609138" algn="l"/>
                <a:tab pos="10523538" algn="l"/>
              </a:tabLst>
              <a:defRPr sz="2400">
                <a:solidFill>
                  <a:schemeClr val="tx1"/>
                </a:solidFill>
                <a:latin typeface="Times New Roman" pitchFamily="18" charset="0"/>
              </a:defRPr>
            </a:lvl2pPr>
            <a:lvl3pPr algn="l" defTabSz="457200">
              <a:tabLst>
                <a:tab pos="465138" algn="l"/>
                <a:tab pos="1379538" algn="l"/>
                <a:tab pos="2293938" algn="l"/>
                <a:tab pos="3208338" algn="l"/>
                <a:tab pos="4122738" algn="l"/>
                <a:tab pos="5037138" algn="l"/>
                <a:tab pos="5951538" algn="l"/>
                <a:tab pos="6865938" algn="l"/>
                <a:tab pos="7780338" algn="l"/>
                <a:tab pos="8694738" algn="l"/>
                <a:tab pos="9609138" algn="l"/>
                <a:tab pos="10523538" algn="l"/>
              </a:tabLst>
              <a:defRPr sz="2400">
                <a:solidFill>
                  <a:schemeClr val="tx1"/>
                </a:solidFill>
                <a:latin typeface="Times New Roman" pitchFamily="18" charset="0"/>
              </a:defRPr>
            </a:lvl3pPr>
            <a:lvl4pPr algn="l" defTabSz="457200">
              <a:tabLst>
                <a:tab pos="465138" algn="l"/>
                <a:tab pos="1379538" algn="l"/>
                <a:tab pos="2293938" algn="l"/>
                <a:tab pos="3208338" algn="l"/>
                <a:tab pos="4122738" algn="l"/>
                <a:tab pos="5037138" algn="l"/>
                <a:tab pos="5951538" algn="l"/>
                <a:tab pos="6865938" algn="l"/>
                <a:tab pos="7780338" algn="l"/>
                <a:tab pos="8694738" algn="l"/>
                <a:tab pos="9609138" algn="l"/>
                <a:tab pos="10523538" algn="l"/>
              </a:tabLst>
              <a:defRPr sz="2400">
                <a:solidFill>
                  <a:schemeClr val="tx1"/>
                </a:solidFill>
                <a:latin typeface="Times New Roman" pitchFamily="18" charset="0"/>
              </a:defRPr>
            </a:lvl4pPr>
            <a:lvl5pPr algn="l" defTabSz="457200">
              <a:tabLst>
                <a:tab pos="465138" algn="l"/>
                <a:tab pos="1379538" algn="l"/>
                <a:tab pos="2293938" algn="l"/>
                <a:tab pos="3208338" algn="l"/>
                <a:tab pos="4122738" algn="l"/>
                <a:tab pos="5037138" algn="l"/>
                <a:tab pos="5951538" algn="l"/>
                <a:tab pos="6865938" algn="l"/>
                <a:tab pos="7780338" algn="l"/>
                <a:tab pos="8694738" algn="l"/>
                <a:tab pos="9609138" algn="l"/>
                <a:tab pos="10523538" algn="l"/>
              </a:tabLst>
              <a:defRPr sz="2400">
                <a:solidFill>
                  <a:schemeClr val="tx1"/>
                </a:solidFill>
                <a:latin typeface="Times New Roman" pitchFamily="18" charset="0"/>
              </a:defRPr>
            </a:lvl5pPr>
            <a:lvl6pPr defTabSz="457200" fontAlgn="base">
              <a:spcBef>
                <a:spcPct val="0"/>
              </a:spcBef>
              <a:spcAft>
                <a:spcPct val="0"/>
              </a:spcAft>
              <a:tabLst>
                <a:tab pos="465138" algn="l"/>
                <a:tab pos="1379538" algn="l"/>
                <a:tab pos="2293938" algn="l"/>
                <a:tab pos="3208338" algn="l"/>
                <a:tab pos="4122738" algn="l"/>
                <a:tab pos="5037138" algn="l"/>
                <a:tab pos="5951538" algn="l"/>
                <a:tab pos="6865938" algn="l"/>
                <a:tab pos="7780338" algn="l"/>
                <a:tab pos="8694738" algn="l"/>
                <a:tab pos="9609138" algn="l"/>
                <a:tab pos="10523538" algn="l"/>
              </a:tabLst>
              <a:defRPr sz="2400">
                <a:solidFill>
                  <a:schemeClr val="tx1"/>
                </a:solidFill>
                <a:latin typeface="Times New Roman" pitchFamily="18" charset="0"/>
              </a:defRPr>
            </a:lvl6pPr>
            <a:lvl7pPr defTabSz="457200" fontAlgn="base">
              <a:spcBef>
                <a:spcPct val="0"/>
              </a:spcBef>
              <a:spcAft>
                <a:spcPct val="0"/>
              </a:spcAft>
              <a:tabLst>
                <a:tab pos="465138" algn="l"/>
                <a:tab pos="1379538" algn="l"/>
                <a:tab pos="2293938" algn="l"/>
                <a:tab pos="3208338" algn="l"/>
                <a:tab pos="4122738" algn="l"/>
                <a:tab pos="5037138" algn="l"/>
                <a:tab pos="5951538" algn="l"/>
                <a:tab pos="6865938" algn="l"/>
                <a:tab pos="7780338" algn="l"/>
                <a:tab pos="8694738" algn="l"/>
                <a:tab pos="9609138" algn="l"/>
                <a:tab pos="10523538" algn="l"/>
              </a:tabLst>
              <a:defRPr sz="2400">
                <a:solidFill>
                  <a:schemeClr val="tx1"/>
                </a:solidFill>
                <a:latin typeface="Times New Roman" pitchFamily="18" charset="0"/>
              </a:defRPr>
            </a:lvl7pPr>
            <a:lvl8pPr defTabSz="457200" fontAlgn="base">
              <a:spcBef>
                <a:spcPct val="0"/>
              </a:spcBef>
              <a:spcAft>
                <a:spcPct val="0"/>
              </a:spcAft>
              <a:tabLst>
                <a:tab pos="465138" algn="l"/>
                <a:tab pos="1379538" algn="l"/>
                <a:tab pos="2293938" algn="l"/>
                <a:tab pos="3208338" algn="l"/>
                <a:tab pos="4122738" algn="l"/>
                <a:tab pos="5037138" algn="l"/>
                <a:tab pos="5951538" algn="l"/>
                <a:tab pos="6865938" algn="l"/>
                <a:tab pos="7780338" algn="l"/>
                <a:tab pos="8694738" algn="l"/>
                <a:tab pos="9609138" algn="l"/>
                <a:tab pos="10523538" algn="l"/>
              </a:tabLst>
              <a:defRPr sz="2400">
                <a:solidFill>
                  <a:schemeClr val="tx1"/>
                </a:solidFill>
                <a:latin typeface="Times New Roman" pitchFamily="18" charset="0"/>
              </a:defRPr>
            </a:lvl8pPr>
            <a:lvl9pPr defTabSz="457200" fontAlgn="base">
              <a:spcBef>
                <a:spcPct val="0"/>
              </a:spcBef>
              <a:spcAft>
                <a:spcPct val="0"/>
              </a:spcAft>
              <a:tabLst>
                <a:tab pos="465138" algn="l"/>
                <a:tab pos="1379538" algn="l"/>
                <a:tab pos="2293938" algn="l"/>
                <a:tab pos="3208338" algn="l"/>
                <a:tab pos="4122738" algn="l"/>
                <a:tab pos="5037138" algn="l"/>
                <a:tab pos="5951538" algn="l"/>
                <a:tab pos="6865938" algn="l"/>
                <a:tab pos="7780338" algn="l"/>
                <a:tab pos="8694738" algn="l"/>
                <a:tab pos="9609138" algn="l"/>
                <a:tab pos="10523538" algn="l"/>
              </a:tabLst>
              <a:defRPr sz="2400">
                <a:solidFill>
                  <a:schemeClr val="tx1"/>
                </a:solidFill>
                <a:latin typeface="Times New Roman" pitchFamily="18" charset="0"/>
              </a:defRPr>
            </a:lvl9pPr>
          </a:lstStyle>
          <a:p>
            <a:pPr eaLnBrk="0" hangingPunct="0">
              <a:spcBef>
                <a:spcPts val="600"/>
              </a:spcBef>
              <a:buClr>
                <a:srgbClr val="CC0000"/>
              </a:buClr>
              <a:buSzPct val="85000"/>
              <a:buFont typeface="Wingdings" pitchFamily="2" charset="2"/>
              <a:buNone/>
            </a:pPr>
            <a:r>
              <a:rPr lang="en-GB" altLang="en-US" sz="3200" b="1">
                <a:solidFill>
                  <a:srgbClr val="000000"/>
                </a:solidFill>
                <a:effectLst>
                  <a:outerShdw blurRad="38100" dist="38100" dir="2700000" algn="tl">
                    <a:srgbClr val="C0C0C0"/>
                  </a:outerShdw>
                </a:effectLst>
                <a:latin typeface="Arial" charset="0"/>
                <a:ea typeface="Arial Unicode MS" pitchFamily="34" charset="-128"/>
                <a:cs typeface="Times New Roman" pitchFamily="18" charset="0"/>
              </a:rPr>
              <a:t>Goal: To remove barriers to learning and demonstrate mastery.</a:t>
            </a:r>
          </a:p>
          <a:p>
            <a:pPr eaLnBrk="0" hangingPunct="0">
              <a:spcBef>
                <a:spcPts val="600"/>
              </a:spcBef>
              <a:buClr>
                <a:srgbClr val="CC0000"/>
              </a:buClr>
              <a:buSzPct val="85000"/>
              <a:buFont typeface="Wingdings" pitchFamily="2" charset="2"/>
              <a:buChar char=""/>
            </a:pPr>
            <a:r>
              <a:rPr lang="en-GB" altLang="en-US" sz="3200" b="1">
                <a:effectLst>
                  <a:outerShdw blurRad="38100" dist="38100" dir="2700000" algn="tl">
                    <a:srgbClr val="C0C0C0"/>
                  </a:outerShdw>
                </a:effectLst>
                <a:latin typeface="Arial" charset="0"/>
                <a:ea typeface="Arial Unicode MS" pitchFamily="34" charset="-128"/>
                <a:cs typeface="Times New Roman" pitchFamily="18" charset="0"/>
              </a:rPr>
              <a:t>Accommodations will keep standards substantially the same for all; outcomes may vary.</a:t>
            </a:r>
          </a:p>
          <a:p>
            <a:pPr eaLnBrk="0" hangingPunct="0">
              <a:spcBef>
                <a:spcPts val="600"/>
              </a:spcBef>
              <a:buClr>
                <a:srgbClr val="CC0000"/>
              </a:buClr>
              <a:buSzPct val="85000"/>
              <a:buFont typeface="Wingdings" pitchFamily="2" charset="2"/>
              <a:buChar char=""/>
            </a:pPr>
            <a:r>
              <a:rPr lang="en-GB" altLang="en-US" sz="3200" b="1">
                <a:effectLst>
                  <a:outerShdw blurRad="38100" dist="38100" dir="2700000" algn="tl">
                    <a:srgbClr val="C0C0C0"/>
                  </a:outerShdw>
                </a:effectLst>
                <a:latin typeface="Arial" charset="0"/>
                <a:ea typeface="Arial Unicode MS" pitchFamily="34" charset="-128"/>
                <a:cs typeface="Times New Roman" pitchFamily="18" charset="0"/>
              </a:rPr>
              <a:t>Modifications may fundamentally change the standard; instructional level or content may vary.</a:t>
            </a:r>
          </a:p>
          <a:p>
            <a:pPr eaLnBrk="0" hangingPunct="0">
              <a:spcBef>
                <a:spcPts val="800"/>
              </a:spcBef>
              <a:buClr>
                <a:srgbClr val="CC0000"/>
              </a:buClr>
              <a:buSzPct val="85000"/>
              <a:buFont typeface="Wingdings" pitchFamily="2" charset="2"/>
              <a:buNone/>
            </a:pPr>
            <a:endParaRPr lang="en-GB" altLang="en-US" sz="2800" b="1">
              <a:solidFill>
                <a:srgbClr val="FF0000"/>
              </a:solidFill>
              <a:effectLst>
                <a:outerShdw blurRad="38100" dist="38100" dir="2700000" algn="tl">
                  <a:srgbClr val="C0C0C0"/>
                </a:outerShdw>
              </a:effectLst>
              <a:latin typeface="Arial" charset="0"/>
              <a:ea typeface="Arial Unicode MS" pitchFamily="34" charset="-128"/>
              <a:cs typeface="Times New Roman" pitchFamily="18" charset="0"/>
            </a:endParaRPr>
          </a:p>
        </p:txBody>
      </p:sp>
      <p:sp>
        <p:nvSpPr>
          <p:cNvPr id="217093" name="Text Box 5"/>
          <p:cNvSpPr txBox="1">
            <a:spLocks noChangeArrowheads="1"/>
          </p:cNvSpPr>
          <p:nvPr/>
        </p:nvSpPr>
        <p:spPr bwMode="auto">
          <a:xfrm>
            <a:off x="457200" y="5867400"/>
            <a:ext cx="8382000" cy="116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ts val="600"/>
              </a:spcBef>
              <a:buClr>
                <a:srgbClr val="CC0000"/>
              </a:buClr>
              <a:buSzPct val="85000"/>
              <a:buFont typeface="Wingdings" pitchFamily="2" charset="2"/>
              <a:buNone/>
            </a:pPr>
            <a:r>
              <a:rPr lang="en-GB" altLang="en-US" sz="2800" b="1">
                <a:solidFill>
                  <a:srgbClr val="FF0000"/>
                </a:solidFill>
                <a:effectLst>
                  <a:outerShdw blurRad="38100" dist="38100" dir="2700000" algn="tl">
                    <a:srgbClr val="C0C0C0"/>
                  </a:outerShdw>
                </a:effectLst>
                <a:latin typeface="Arial" charset="0"/>
                <a:ea typeface="Arial Unicode MS" pitchFamily="34" charset="-128"/>
                <a:cs typeface="Times New Roman" pitchFamily="18" charset="0"/>
              </a:rPr>
              <a:t>Expectations remain high for ALL students.</a:t>
            </a:r>
          </a:p>
          <a:p>
            <a:pPr>
              <a:spcBef>
                <a:spcPct val="50000"/>
              </a:spcBef>
            </a:pPr>
            <a:endParaRPr lang="en-US" altLang="en-US" sz="2800">
              <a:latin typeface="Times New Roman" pitchFamily="18" charset="0"/>
              <a:ea typeface="Arial Unicode MS" pitchFamily="34" charset="-128"/>
              <a:cs typeface="Times New Roman" pitchFamily="18" charset="0"/>
            </a:endParaRPr>
          </a:p>
        </p:txBody>
      </p:sp>
    </p:spTree>
    <p:extLst>
      <p:ext uri="{BB962C8B-B14F-4D97-AF65-F5344CB8AC3E}">
        <p14:creationId xmlns:p14="http://schemas.microsoft.com/office/powerpoint/2010/main" val="26344546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17091">
                                            <p:txEl>
                                              <p:pRg st="0" end="0"/>
                                            </p:txEl>
                                          </p:spTgt>
                                        </p:tgtEl>
                                        <p:attrNameLst>
                                          <p:attrName>style.visibility</p:attrName>
                                        </p:attrNameLst>
                                      </p:cBhvr>
                                      <p:to>
                                        <p:strVal val="visible"/>
                                      </p:to>
                                    </p:set>
                                    <p:anim calcmode="lin" valueType="num">
                                      <p:cBhvr>
                                        <p:cTn id="7" dur="500" fill="hold"/>
                                        <p:tgtEl>
                                          <p:spTgt spid="217091">
                                            <p:txEl>
                                              <p:pRg st="0" end="0"/>
                                            </p:txEl>
                                          </p:spTgt>
                                        </p:tgtEl>
                                        <p:attrNameLst>
                                          <p:attrName>ppt_x</p:attrName>
                                        </p:attrNameLst>
                                      </p:cBhvr>
                                      <p:tavLst>
                                        <p:tav tm="100000">
                                          <p:val>
                                            <p:strVal val="0-#ppt_w/2"/>
                                          </p:val>
                                        </p:tav>
                                        <p:tav>
                                          <p:val>
                                            <p:strVal val="#ppt_x"/>
                                          </p:val>
                                        </p:tav>
                                      </p:tavLst>
                                    </p:anim>
                                    <p:anim calcmode="lin" valueType="num">
                                      <p:cBhvr>
                                        <p:cTn id="8" dur="500" fill="hold"/>
                                        <p:tgtEl>
                                          <p:spTgt spid="217091">
                                            <p:txEl>
                                              <p:pRg st="0" end="0"/>
                                            </p:txEl>
                                          </p:spTgt>
                                        </p:tgtEl>
                                        <p:attrNameLst>
                                          <p:attrName>ppt_y</p:attrName>
                                        </p:attrNameLst>
                                      </p:cBhvr>
                                      <p:tavLst>
                                        <p:tav tm="100000">
                                          <p:val>
                                            <p:strVal val="#ppt_y"/>
                                          </p:val>
                                        </p:tav>
                                        <p:tav>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17091">
                                            <p:txEl>
                                              <p:pRg st="1" end="1"/>
                                            </p:txEl>
                                          </p:spTgt>
                                        </p:tgtEl>
                                        <p:attrNameLst>
                                          <p:attrName>style.visibility</p:attrName>
                                        </p:attrNameLst>
                                      </p:cBhvr>
                                      <p:to>
                                        <p:strVal val="visible"/>
                                      </p:to>
                                    </p:set>
                                    <p:anim calcmode="lin" valueType="num">
                                      <p:cBhvr>
                                        <p:cTn id="13" dur="500" fill="hold"/>
                                        <p:tgtEl>
                                          <p:spTgt spid="217091">
                                            <p:txEl>
                                              <p:pRg st="1" end="1"/>
                                            </p:txEl>
                                          </p:spTgt>
                                        </p:tgtEl>
                                        <p:attrNameLst>
                                          <p:attrName>ppt_x</p:attrName>
                                        </p:attrNameLst>
                                      </p:cBhvr>
                                      <p:tavLst>
                                        <p:tav tm="100000">
                                          <p:val>
                                            <p:strVal val="0-#ppt_w/2"/>
                                          </p:val>
                                        </p:tav>
                                        <p:tav>
                                          <p:val>
                                            <p:strVal val="#ppt_x"/>
                                          </p:val>
                                        </p:tav>
                                      </p:tavLst>
                                    </p:anim>
                                    <p:anim calcmode="lin" valueType="num">
                                      <p:cBhvr>
                                        <p:cTn id="14" dur="500" fill="hold"/>
                                        <p:tgtEl>
                                          <p:spTgt spid="217091">
                                            <p:txEl>
                                              <p:pRg st="1" end="1"/>
                                            </p:txEl>
                                          </p:spTgt>
                                        </p:tgtEl>
                                        <p:attrNameLst>
                                          <p:attrName>ppt_y</p:attrName>
                                        </p:attrNameLst>
                                      </p:cBhvr>
                                      <p:tavLst>
                                        <p:tav tm="100000">
                                          <p:val>
                                            <p:strVal val="#ppt_y"/>
                                          </p:val>
                                        </p:tav>
                                        <p:tav>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217091">
                                            <p:txEl>
                                              <p:pRg st="2" end="2"/>
                                            </p:txEl>
                                          </p:spTgt>
                                        </p:tgtEl>
                                        <p:attrNameLst>
                                          <p:attrName>style.visibility</p:attrName>
                                        </p:attrNameLst>
                                      </p:cBhvr>
                                      <p:to>
                                        <p:strVal val="visible"/>
                                      </p:to>
                                    </p:set>
                                    <p:anim calcmode="lin" valueType="num">
                                      <p:cBhvr>
                                        <p:cTn id="19" dur="500" fill="hold"/>
                                        <p:tgtEl>
                                          <p:spTgt spid="217091">
                                            <p:txEl>
                                              <p:pRg st="2" end="2"/>
                                            </p:txEl>
                                          </p:spTgt>
                                        </p:tgtEl>
                                        <p:attrNameLst>
                                          <p:attrName>ppt_x</p:attrName>
                                        </p:attrNameLst>
                                      </p:cBhvr>
                                      <p:tavLst>
                                        <p:tav tm="100000">
                                          <p:val>
                                            <p:strVal val="0-#ppt_w/2"/>
                                          </p:val>
                                        </p:tav>
                                        <p:tav>
                                          <p:val>
                                            <p:strVal val="#ppt_x"/>
                                          </p:val>
                                        </p:tav>
                                      </p:tavLst>
                                    </p:anim>
                                    <p:anim calcmode="lin" valueType="num">
                                      <p:cBhvr>
                                        <p:cTn id="20" dur="500" fill="hold"/>
                                        <p:tgtEl>
                                          <p:spTgt spid="217091">
                                            <p:txEl>
                                              <p:pRg st="2" end="2"/>
                                            </p:txEl>
                                          </p:spTgt>
                                        </p:tgtEl>
                                        <p:attrNameLst>
                                          <p:attrName>ppt_y</p:attrName>
                                        </p:attrNameLst>
                                      </p:cBhvr>
                                      <p:tavLst>
                                        <p:tav tm="100000">
                                          <p:val>
                                            <p:strVal val="#ppt_y"/>
                                          </p:val>
                                        </p:tav>
                                        <p:tav>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iterate type="lt">
                                    <p:tmPct val="0"/>
                                  </p:iterate>
                                  <p:childTnLst>
                                    <p:set>
                                      <p:cBhvr>
                                        <p:cTn id="24" dur="1" fill="hold">
                                          <p:stCondLst>
                                            <p:cond delay="0"/>
                                          </p:stCondLst>
                                        </p:cTn>
                                        <p:tgtEl>
                                          <p:spTgt spid="217093"/>
                                        </p:tgtEl>
                                        <p:attrNameLst>
                                          <p:attrName>style.visibility</p:attrName>
                                        </p:attrNameLst>
                                      </p:cBhvr>
                                      <p:to>
                                        <p:strVal val="visible"/>
                                      </p:to>
                                    </p:set>
                                    <p:anim calcmode="lin" valueType="num">
                                      <p:cBhvr additive="base">
                                        <p:cTn id="25" dur="500" fill="hold"/>
                                        <p:tgtEl>
                                          <p:spTgt spid="217093"/>
                                        </p:tgtEl>
                                        <p:attrNameLst>
                                          <p:attrName>ppt_x</p:attrName>
                                        </p:attrNameLst>
                                      </p:cBhvr>
                                      <p:tavLst>
                                        <p:tav tm="0">
                                          <p:val>
                                            <p:strVal val="0-#ppt_w/2"/>
                                          </p:val>
                                        </p:tav>
                                        <p:tav tm="100000">
                                          <p:val>
                                            <p:strVal val="#ppt_x"/>
                                          </p:val>
                                        </p:tav>
                                      </p:tavLst>
                                    </p:anim>
                                    <p:anim calcmode="lin" valueType="num">
                                      <p:cBhvr additive="base">
                                        <p:cTn id="26" dur="500" fill="hold"/>
                                        <p:tgtEl>
                                          <p:spTgt spid="217093"/>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mph" presetSubtype="0" fill="hold" grpId="1" nodeType="clickEffect">
                                  <p:stCondLst>
                                    <p:cond delay="0"/>
                                  </p:stCondLst>
                                  <p:iterate type="lt">
                                    <p:tmPct val="10000"/>
                                  </p:iterate>
                                  <p:childTnLst>
                                    <p:animMotion origin="layout" path="M 0.0 0.0 L 0.0 -0.07213" pathEditMode="relative" ptsTypes="">
                                      <p:cBhvr>
                                        <p:cTn id="30" dur="250" accel="50000" decel="50000" autoRev="1" fill="hold">
                                          <p:stCondLst>
                                            <p:cond delay="0"/>
                                          </p:stCondLst>
                                        </p:cTn>
                                        <p:tgtEl>
                                          <p:spTgt spid="217093"/>
                                        </p:tgtEl>
                                        <p:attrNameLst>
                                          <p:attrName>ppt_x</p:attrName>
                                          <p:attrName>ppt_y</p:attrName>
                                        </p:attrNameLst>
                                      </p:cBhvr>
                                    </p:animMotion>
                                    <p:animRot by="1500000">
                                      <p:cBhvr>
                                        <p:cTn id="31" dur="125" fill="hold">
                                          <p:stCondLst>
                                            <p:cond delay="0"/>
                                          </p:stCondLst>
                                        </p:cTn>
                                        <p:tgtEl>
                                          <p:spTgt spid="217093"/>
                                        </p:tgtEl>
                                        <p:attrNameLst>
                                          <p:attrName>r</p:attrName>
                                        </p:attrNameLst>
                                      </p:cBhvr>
                                    </p:animRot>
                                    <p:animRot by="-1500000">
                                      <p:cBhvr>
                                        <p:cTn id="32" dur="125" fill="hold">
                                          <p:stCondLst>
                                            <p:cond delay="125"/>
                                          </p:stCondLst>
                                        </p:cTn>
                                        <p:tgtEl>
                                          <p:spTgt spid="217093"/>
                                        </p:tgtEl>
                                        <p:attrNameLst>
                                          <p:attrName>r</p:attrName>
                                        </p:attrNameLst>
                                      </p:cBhvr>
                                    </p:animRot>
                                    <p:animRot by="-1500000">
                                      <p:cBhvr>
                                        <p:cTn id="33" dur="125" fill="hold">
                                          <p:stCondLst>
                                            <p:cond delay="250"/>
                                          </p:stCondLst>
                                        </p:cTn>
                                        <p:tgtEl>
                                          <p:spTgt spid="217093"/>
                                        </p:tgtEl>
                                        <p:attrNameLst>
                                          <p:attrName>r</p:attrName>
                                        </p:attrNameLst>
                                      </p:cBhvr>
                                    </p:animRot>
                                    <p:animRot by="1500000">
                                      <p:cBhvr>
                                        <p:cTn id="34" dur="125" fill="hold">
                                          <p:stCondLst>
                                            <p:cond delay="375"/>
                                          </p:stCondLst>
                                        </p:cTn>
                                        <p:tgtEl>
                                          <p:spTgt spid="21709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3" grpId="0"/>
      <p:bldP spid="217093" grpId="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229600" cy="5376672"/>
          </a:xfrm>
        </p:spPr>
        <p:txBody>
          <a:bodyPr/>
          <a:lstStyle/>
          <a:p>
            <a:r>
              <a:rPr lang="en-US" dirty="0">
                <a:hlinkClick r:id="rId2"/>
              </a:rPr>
              <a:t>http://</a:t>
            </a:r>
            <a:r>
              <a:rPr lang="en-US" dirty="0" smtClean="0">
                <a:hlinkClick r:id="rId2"/>
              </a:rPr>
              <a:t>serc.carleton.edu/NAGTWorkshops/coursedesign/tutorial/strategies.</a:t>
            </a:r>
          </a:p>
          <a:p>
            <a:pPr marL="109728" indent="0">
              <a:buNone/>
            </a:pPr>
            <a:r>
              <a:rPr lang="en-US" dirty="0">
                <a:hlinkClick r:id="rId2"/>
              </a:rPr>
              <a:t> </a:t>
            </a:r>
            <a:r>
              <a:rPr lang="en-US" dirty="0" smtClean="0">
                <a:hlinkClick r:id="rId2"/>
              </a:rPr>
              <a:t>   html</a:t>
            </a:r>
            <a:r>
              <a:rPr lang="en-US" dirty="0" smtClean="0">
                <a:hlinkClick r:id="rId3"/>
              </a:rPr>
              <a:t>http</a:t>
            </a:r>
            <a:r>
              <a:rPr lang="en-US" dirty="0">
                <a:hlinkClick r:id="rId3"/>
              </a:rPr>
              <a:t>://</a:t>
            </a:r>
            <a:r>
              <a:rPr lang="en-US" dirty="0" smtClean="0">
                <a:hlinkClick r:id="rId3"/>
              </a:rPr>
              <a:t>www.readingrockets.org/strategies</a:t>
            </a:r>
            <a:endParaRPr lang="en-US" dirty="0" smtClean="0"/>
          </a:p>
          <a:p>
            <a:endParaRPr lang="en-US" dirty="0"/>
          </a:p>
          <a:p>
            <a:r>
              <a:rPr lang="en-US" dirty="0">
                <a:hlinkClick r:id="rId4"/>
              </a:rPr>
              <a:t>http://</a:t>
            </a:r>
            <a:r>
              <a:rPr lang="en-US" dirty="0" smtClean="0">
                <a:hlinkClick r:id="rId4"/>
              </a:rPr>
              <a:t>www.christina.k12.de.us/literacylinks/elemresources/lfs_resources/activating_strategies.pdf</a:t>
            </a:r>
            <a:endParaRPr lang="en-US" dirty="0" smtClean="0"/>
          </a:p>
          <a:p>
            <a:r>
              <a:rPr lang="en-US" dirty="0">
                <a:hlinkClick r:id="rId5"/>
              </a:rPr>
              <a:t>https://k12teacherstaffdevelopment.com/tlb/how-can-i-use-chunking-as-an-effective-memory-strategy-in-the-classroom/</a:t>
            </a:r>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endParaRPr lang="en-US" dirty="0"/>
          </a:p>
        </p:txBody>
      </p:sp>
      <p:sp>
        <p:nvSpPr>
          <p:cNvPr id="2" name="Title 1"/>
          <p:cNvSpPr>
            <a:spLocks noGrp="1"/>
          </p:cNvSpPr>
          <p:nvPr>
            <p:ph type="title"/>
          </p:nvPr>
        </p:nvSpPr>
        <p:spPr/>
        <p:txBody>
          <a:bodyPr>
            <a:normAutofit fontScale="90000"/>
          </a:bodyPr>
          <a:lstStyle/>
          <a:p>
            <a:pPr algn="ctr"/>
            <a:r>
              <a:rPr lang="en-US" dirty="0" smtClean="0"/>
              <a:t>Helpful Strategies to Use in the Classroom</a:t>
            </a:r>
            <a:endParaRPr lang="en-US" dirty="0"/>
          </a:p>
        </p:txBody>
      </p:sp>
    </p:spTree>
    <p:extLst>
      <p:ext uri="{BB962C8B-B14F-4D97-AF65-F5344CB8AC3E}">
        <p14:creationId xmlns:p14="http://schemas.microsoft.com/office/powerpoint/2010/main" val="81687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hlinkClick r:id="rId2"/>
              </a:rPr>
              <a:t>http://www.phschool.com/eteach/social_studies/2003_05/essay.html</a:t>
            </a:r>
            <a:endParaRPr lang="en-US" dirty="0"/>
          </a:p>
        </p:txBody>
      </p:sp>
      <p:sp>
        <p:nvSpPr>
          <p:cNvPr id="3" name="Title 2"/>
          <p:cNvSpPr>
            <a:spLocks noGrp="1"/>
          </p:cNvSpPr>
          <p:nvPr>
            <p:ph type="title"/>
          </p:nvPr>
        </p:nvSpPr>
        <p:spPr>
          <a:xfrm>
            <a:off x="381000" y="152400"/>
            <a:ext cx="8229600" cy="1143000"/>
          </a:xfrm>
        </p:spPr>
        <p:txBody>
          <a:bodyPr>
            <a:normAutofit fontScale="90000"/>
          </a:bodyPr>
          <a:lstStyle/>
          <a:p>
            <a:r>
              <a:rPr lang="en-US" dirty="0"/>
              <a:t>Helpful Strategies to Use in the Classroom</a:t>
            </a:r>
          </a:p>
        </p:txBody>
      </p:sp>
    </p:spTree>
    <p:extLst>
      <p:ext uri="{BB962C8B-B14F-4D97-AF65-F5344CB8AC3E}">
        <p14:creationId xmlns:p14="http://schemas.microsoft.com/office/powerpoint/2010/main" val="52802554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Footer Placeholder 1"/>
          <p:cNvSpPr>
            <a:spLocks noGrp="1"/>
          </p:cNvSpPr>
          <p:nvPr>
            <p:ph type="ftr" sz="quarter" idx="10"/>
          </p:nvPr>
        </p:nvSpPr>
        <p:spPr>
          <a:noFill/>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eaLnBrk="1" hangingPunct="1"/>
            <a:r>
              <a:rPr lang="en-US" altLang="en-US" sz="1200">
                <a:solidFill>
                  <a:schemeClr val="bg2"/>
                </a:solidFill>
              </a:rPr>
              <a:t>Diana Browning Wright, Teaching and Learning Trainings, 2005</a:t>
            </a:r>
          </a:p>
        </p:txBody>
      </p:sp>
      <p:sp>
        <p:nvSpPr>
          <p:cNvPr id="148483" name="Rectangle 2"/>
          <p:cNvSpPr>
            <a:spLocks noChangeArrowheads="1"/>
          </p:cNvSpPr>
          <p:nvPr/>
        </p:nvSpPr>
        <p:spPr bwMode="auto">
          <a:xfrm>
            <a:off x="1219200" y="1838325"/>
            <a:ext cx="4572000" cy="346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eaLnBrk="0" hangingPunct="0">
              <a:spcBef>
                <a:spcPct val="20000"/>
              </a:spcBef>
              <a:buClr>
                <a:schemeClr val="accent2"/>
              </a:buClr>
              <a:buSzPct val="85000"/>
              <a:buFont typeface="Wingdings" pitchFamily="2" charset="2"/>
              <a:buChar char="n"/>
              <a:tabLst>
                <a:tab pos="463550" algn="l"/>
              </a:tabLst>
              <a:defRPr sz="2800">
                <a:solidFill>
                  <a:schemeClr val="tx1"/>
                </a:solidFill>
                <a:latin typeface="Arial" charset="0"/>
              </a:defRPr>
            </a:lvl1pPr>
            <a:lvl2pPr marL="742950" indent="-285750" algn="l" eaLnBrk="0" hangingPunct="0">
              <a:spcBef>
                <a:spcPct val="20000"/>
              </a:spcBef>
              <a:buClr>
                <a:schemeClr val="folHlink"/>
              </a:buClr>
              <a:buSzPct val="80000"/>
              <a:buFont typeface="Wingdings" pitchFamily="2" charset="2"/>
              <a:buChar char="n"/>
              <a:tabLst>
                <a:tab pos="463550" algn="l"/>
              </a:tabLst>
              <a:defRPr sz="2600">
                <a:solidFill>
                  <a:schemeClr val="tx1"/>
                </a:solidFill>
                <a:latin typeface="Arial" charset="0"/>
              </a:defRPr>
            </a:lvl2pPr>
            <a:lvl3pPr marL="1143000" indent="-228600" algn="l" eaLnBrk="0" hangingPunct="0">
              <a:spcBef>
                <a:spcPct val="20000"/>
              </a:spcBef>
              <a:buClr>
                <a:schemeClr val="hlink"/>
              </a:buClr>
              <a:buSzPct val="70000"/>
              <a:buFont typeface="Wingdings" pitchFamily="2" charset="2"/>
              <a:buChar char="n"/>
              <a:tabLst>
                <a:tab pos="463550" algn="l"/>
              </a:tabLst>
              <a:defRPr sz="2400">
                <a:solidFill>
                  <a:schemeClr val="tx1"/>
                </a:solidFill>
                <a:latin typeface="Arial" charset="0"/>
              </a:defRPr>
            </a:lvl3pPr>
            <a:lvl4pPr marL="1600200" indent="-228600" algn="l" eaLnBrk="0" hangingPunct="0">
              <a:spcBef>
                <a:spcPct val="20000"/>
              </a:spcBef>
              <a:buChar char="–"/>
              <a:tabLst>
                <a:tab pos="463550" algn="l"/>
              </a:tabLst>
              <a:defRPr sz="2000">
                <a:solidFill>
                  <a:schemeClr val="tx1"/>
                </a:solidFill>
                <a:latin typeface="Arial" charset="0"/>
              </a:defRPr>
            </a:lvl4pPr>
            <a:lvl5pPr marL="2057400" indent="-228600" algn="l" eaLnBrk="0" hangingPunct="0">
              <a:spcBef>
                <a:spcPct val="20000"/>
              </a:spcBef>
              <a:buChar char="•"/>
              <a:tabLst>
                <a:tab pos="463550" algn="l"/>
              </a:tabLst>
              <a:defRPr sz="2000">
                <a:solidFill>
                  <a:schemeClr val="tx1"/>
                </a:solidFill>
                <a:latin typeface="Arial" charset="0"/>
              </a:defRPr>
            </a:lvl5pPr>
            <a:lvl6pPr marL="2514600" indent="-228600" eaLnBrk="0" fontAlgn="base" hangingPunct="0">
              <a:spcBef>
                <a:spcPct val="20000"/>
              </a:spcBef>
              <a:spcAft>
                <a:spcPct val="0"/>
              </a:spcAft>
              <a:buChar char="•"/>
              <a:tabLst>
                <a:tab pos="463550" algn="l"/>
              </a:tabLst>
              <a:defRPr sz="2000">
                <a:solidFill>
                  <a:schemeClr val="tx1"/>
                </a:solidFill>
                <a:latin typeface="Arial" charset="0"/>
              </a:defRPr>
            </a:lvl6pPr>
            <a:lvl7pPr marL="2971800" indent="-228600" eaLnBrk="0" fontAlgn="base" hangingPunct="0">
              <a:spcBef>
                <a:spcPct val="20000"/>
              </a:spcBef>
              <a:spcAft>
                <a:spcPct val="0"/>
              </a:spcAft>
              <a:buChar char="•"/>
              <a:tabLst>
                <a:tab pos="463550" algn="l"/>
              </a:tabLst>
              <a:defRPr sz="2000">
                <a:solidFill>
                  <a:schemeClr val="tx1"/>
                </a:solidFill>
                <a:latin typeface="Arial" charset="0"/>
              </a:defRPr>
            </a:lvl7pPr>
            <a:lvl8pPr marL="3429000" indent="-228600" eaLnBrk="0" fontAlgn="base" hangingPunct="0">
              <a:spcBef>
                <a:spcPct val="20000"/>
              </a:spcBef>
              <a:spcAft>
                <a:spcPct val="0"/>
              </a:spcAft>
              <a:buChar char="•"/>
              <a:tabLst>
                <a:tab pos="463550" algn="l"/>
              </a:tabLst>
              <a:defRPr sz="2000">
                <a:solidFill>
                  <a:schemeClr val="tx1"/>
                </a:solidFill>
                <a:latin typeface="Arial" charset="0"/>
              </a:defRPr>
            </a:lvl8pPr>
            <a:lvl9pPr marL="3886200" indent="-228600" eaLnBrk="0" fontAlgn="base" hangingPunct="0">
              <a:spcBef>
                <a:spcPct val="20000"/>
              </a:spcBef>
              <a:spcAft>
                <a:spcPct val="0"/>
              </a:spcAft>
              <a:buChar char="•"/>
              <a:tabLst>
                <a:tab pos="463550" algn="l"/>
              </a:tabLst>
              <a:defRPr sz="2000">
                <a:solidFill>
                  <a:schemeClr val="tx1"/>
                </a:solidFill>
                <a:latin typeface="Arial" charset="0"/>
              </a:defRPr>
            </a:lvl9pPr>
          </a:lstStyle>
          <a:p>
            <a:pPr eaLnBrk="1" hangingPunct="1">
              <a:spcBef>
                <a:spcPct val="0"/>
              </a:spcBef>
              <a:buClrTx/>
              <a:buSzTx/>
              <a:buFontTx/>
              <a:buNone/>
            </a:pPr>
            <a:r>
              <a:rPr lang="en-US" altLang="en-US" sz="2600" b="1" dirty="0"/>
              <a:t>Using graphic organizers when teaching content…</a:t>
            </a:r>
            <a:endParaRPr lang="en-US" altLang="en-US" sz="2600" dirty="0"/>
          </a:p>
          <a:p>
            <a:pPr eaLnBrk="1" hangingPunct="1">
              <a:spcBef>
                <a:spcPct val="25000"/>
              </a:spcBef>
            </a:pPr>
            <a:r>
              <a:rPr lang="en-US" altLang="en-US" sz="2600" dirty="0"/>
              <a:t>	Organization of ideas is 	self-evident to students.</a:t>
            </a:r>
          </a:p>
          <a:p>
            <a:pPr eaLnBrk="1" hangingPunct="1">
              <a:spcBef>
                <a:spcPct val="25000"/>
              </a:spcBef>
            </a:pPr>
            <a:r>
              <a:rPr lang="en-US" altLang="en-US" sz="2600" dirty="0"/>
              <a:t>	Reduces information 	processing demands 	needed to understand new 	information.</a:t>
            </a:r>
          </a:p>
        </p:txBody>
      </p:sp>
      <p:pic>
        <p:nvPicPr>
          <p:cNvPr id="148484" name="Picture 3" descr="Graphic Organizer1"/>
          <p:cNvPicPr>
            <a:picLocks noChangeAspect="1" noChangeArrowheads="1"/>
          </p:cNvPicPr>
          <p:nvPr/>
        </p:nvPicPr>
        <p:blipFill>
          <a:blip r:embed="rId2" cstate="print">
            <a:extLst>
              <a:ext uri="{28A0092B-C50C-407E-A947-70E740481C1C}">
                <a14:useLocalDpi xmlns:a14="http://schemas.microsoft.com/office/drawing/2010/main" val="0"/>
              </a:ext>
            </a:extLst>
          </a:blip>
          <a:srcRect l="48769" t="6169" b="32320"/>
          <a:stretch>
            <a:fillRect/>
          </a:stretch>
        </p:blipFill>
        <p:spPr bwMode="auto">
          <a:xfrm>
            <a:off x="5867400" y="2590800"/>
            <a:ext cx="2605088"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8485" name="Text Box 4"/>
          <p:cNvSpPr txBox="1">
            <a:spLocks noChangeArrowheads="1"/>
          </p:cNvSpPr>
          <p:nvPr/>
        </p:nvSpPr>
        <p:spPr bwMode="auto">
          <a:xfrm>
            <a:off x="990600" y="381000"/>
            <a:ext cx="7924800" cy="1200329"/>
          </a:xfrm>
          <a:prstGeom prst="rect">
            <a:avLst/>
          </a:prstGeom>
          <a:solidFill>
            <a:schemeClr val="bg1"/>
          </a:solidFill>
          <a:ln>
            <a:noFill/>
          </a:ln>
          <a:effec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eaLnBrk="1" hangingPunct="1"/>
            <a:r>
              <a:rPr lang="en-US" altLang="en-US" sz="3600" b="1" dirty="0"/>
              <a:t>Helpful Strategies to Use in the Classroom</a:t>
            </a:r>
          </a:p>
        </p:txBody>
      </p:sp>
    </p:spTree>
    <p:extLst>
      <p:ext uri="{BB962C8B-B14F-4D97-AF65-F5344CB8AC3E}">
        <p14:creationId xmlns:p14="http://schemas.microsoft.com/office/powerpoint/2010/main" val="506569098"/>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5845314"/>
            <a:ext cx="8382000" cy="707886"/>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a:spAutoFit/>
          </a:bodyPr>
          <a:lstStyle/>
          <a:p>
            <a:pPr fontAlgn="auto">
              <a:spcBef>
                <a:spcPts val="0"/>
              </a:spcBef>
              <a:spcAft>
                <a:spcPts val="0"/>
              </a:spcAft>
              <a:defRPr/>
            </a:pPr>
            <a:r>
              <a:rPr lang="en-US" sz="2000" b="1" dirty="0">
                <a:latin typeface="+mj-lt"/>
              </a:rPr>
              <a:t>making 20 percent of their class reading “stretch” texts that help them reach beyond their reading level </a:t>
            </a:r>
          </a:p>
        </p:txBody>
      </p:sp>
      <p:sp>
        <p:nvSpPr>
          <p:cNvPr id="6" name="Rectangle 5"/>
          <p:cNvSpPr/>
          <p:nvPr/>
        </p:nvSpPr>
        <p:spPr>
          <a:xfrm>
            <a:off x="1133632" y="4521875"/>
            <a:ext cx="7848600" cy="1323439"/>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marL="0" lvl="1" fontAlgn="auto">
              <a:spcBef>
                <a:spcPts val="0"/>
              </a:spcBef>
              <a:spcAft>
                <a:spcPts val="0"/>
              </a:spcAft>
              <a:defRPr/>
            </a:pPr>
            <a:r>
              <a:rPr lang="en-US" sz="2000" b="1" dirty="0">
                <a:cs typeface="+mn-cs"/>
              </a:rPr>
              <a:t>engaging pairs or teams of students with more challenging texts as “buddies” and giving them opportunities to reflect on those texts through discussions with each other or through “buddy” journals </a:t>
            </a:r>
          </a:p>
        </p:txBody>
      </p:sp>
      <p:sp>
        <p:nvSpPr>
          <p:cNvPr id="7" name="TextBox 6"/>
          <p:cNvSpPr txBox="1"/>
          <p:nvPr/>
        </p:nvSpPr>
        <p:spPr>
          <a:xfrm>
            <a:off x="2457209" y="3505200"/>
            <a:ext cx="6434457" cy="1015663"/>
          </a:xfrm>
          <a:prstGeom prst="rect">
            <a:avLst/>
          </a:prstGeom>
          <a:solidFill>
            <a:schemeClr val="bg1">
              <a:lumMod val="6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marL="0" lvl="2" fontAlgn="auto">
              <a:spcBef>
                <a:spcPts val="0"/>
              </a:spcBef>
              <a:spcAft>
                <a:spcPts val="0"/>
              </a:spcAft>
              <a:defRPr/>
            </a:pPr>
            <a:r>
              <a:rPr lang="en-US" sz="2000" b="1" dirty="0">
                <a:latin typeface="+mj-lt"/>
                <a:cs typeface="+mn-cs"/>
              </a:rPr>
              <a:t>modeling how to interpret the meaning of texts that use more complex approaches, like satire or rhetorical argument </a:t>
            </a:r>
          </a:p>
        </p:txBody>
      </p:sp>
      <p:sp>
        <p:nvSpPr>
          <p:cNvPr id="8" name="TextBox 7"/>
          <p:cNvSpPr txBox="1"/>
          <p:nvPr/>
        </p:nvSpPr>
        <p:spPr>
          <a:xfrm>
            <a:off x="3322418" y="2362200"/>
            <a:ext cx="5592982" cy="1015663"/>
          </a:xfrm>
          <a:prstGeom prst="rect">
            <a:avLst/>
          </a:prstGeom>
          <a:solidFill>
            <a:schemeClr val="bg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marL="0" lvl="3" fontAlgn="auto">
              <a:spcBef>
                <a:spcPts val="0"/>
              </a:spcBef>
              <a:spcAft>
                <a:spcPts val="0"/>
              </a:spcAft>
              <a:defRPr/>
            </a:pPr>
            <a:r>
              <a:rPr lang="en-US" sz="2000" b="1" dirty="0">
                <a:latin typeface="+mj-lt"/>
                <a:cs typeface="+mn-cs"/>
              </a:rPr>
              <a:t>engaging students with carefully selected or constructed graphic organizers that make the structure of the text visible</a:t>
            </a:r>
          </a:p>
        </p:txBody>
      </p:sp>
      <p:sp>
        <p:nvSpPr>
          <p:cNvPr id="9" name="TextBox 8"/>
          <p:cNvSpPr txBox="1"/>
          <p:nvPr/>
        </p:nvSpPr>
        <p:spPr>
          <a:xfrm>
            <a:off x="4160618" y="914400"/>
            <a:ext cx="4754782" cy="1323439"/>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marL="0" lvl="4" fontAlgn="auto">
              <a:spcBef>
                <a:spcPts val="0"/>
              </a:spcBef>
              <a:spcAft>
                <a:spcPts val="0"/>
              </a:spcAft>
              <a:defRPr/>
            </a:pPr>
            <a:r>
              <a:rPr lang="en-US" sz="2000" b="1" dirty="0">
                <a:latin typeface="+mj-lt"/>
                <a:cs typeface="+mn-cs"/>
              </a:rPr>
              <a:t>immersing students in more complex language exposure and usage that makes a difference in their ability to access knowledge </a:t>
            </a:r>
          </a:p>
        </p:txBody>
      </p:sp>
      <p:sp>
        <p:nvSpPr>
          <p:cNvPr id="10" name="TextBox 9"/>
          <p:cNvSpPr txBox="1"/>
          <p:nvPr/>
        </p:nvSpPr>
        <p:spPr>
          <a:xfrm>
            <a:off x="4746484" y="212760"/>
            <a:ext cx="4145182" cy="707886"/>
          </a:xfrm>
          <a:prstGeom prst="rect">
            <a:avLst/>
          </a:prstGeo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marL="0" lvl="5">
              <a:defRPr/>
            </a:pPr>
            <a:r>
              <a:rPr lang="en-US" sz="2000" b="1" dirty="0">
                <a:latin typeface="+mj-lt"/>
                <a:cs typeface="+mn-cs"/>
              </a:rPr>
              <a:t>introducing background knowledge </a:t>
            </a:r>
          </a:p>
        </p:txBody>
      </p:sp>
      <p:sp>
        <p:nvSpPr>
          <p:cNvPr id="2" name="Slide Number Placeholder 1"/>
          <p:cNvSpPr>
            <a:spLocks noGrp="1"/>
          </p:cNvSpPr>
          <p:nvPr>
            <p:ph type="sldNum" sz="quarter" idx="12"/>
          </p:nvPr>
        </p:nvSpPr>
        <p:spPr/>
        <p:txBody>
          <a:bodyPr/>
          <a:lstStyle/>
          <a:p>
            <a:pPr>
              <a:defRPr/>
            </a:pPr>
            <a:fld id="{032706C8-8F11-40E0-B092-C0E83662CDBE}" type="slidenum">
              <a:rPr lang="en-US"/>
              <a:pPr>
                <a:defRPr/>
              </a:pPr>
              <a:t>57</a:t>
            </a:fld>
            <a:endParaRPr lang="en-US"/>
          </a:p>
        </p:txBody>
      </p:sp>
      <p:sp>
        <p:nvSpPr>
          <p:cNvPr id="3" name="Explosion 2 2"/>
          <p:cNvSpPr/>
          <p:nvPr/>
        </p:nvSpPr>
        <p:spPr>
          <a:xfrm>
            <a:off x="0" y="152400"/>
            <a:ext cx="4037013" cy="3505200"/>
          </a:xfrm>
          <a:prstGeom prst="irregularSeal2">
            <a:avLst/>
          </a:prstGeom>
          <a:solidFill>
            <a:srgbClr val="C2EAE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ln w="11430"/>
                <a:solidFill>
                  <a:schemeClr val="tx1"/>
                </a:solidFill>
                <a:effectLst>
                  <a:outerShdw blurRad="50800" dist="39000" dir="5460000" algn="tl">
                    <a:srgbClr val="000000">
                      <a:alpha val="38000"/>
                    </a:srgbClr>
                  </a:outerShdw>
                </a:effectLst>
              </a:rPr>
              <a:t>Scaffolding for </a:t>
            </a:r>
          </a:p>
          <a:p>
            <a:pPr algn="ctr" fontAlgn="auto">
              <a:spcBef>
                <a:spcPts val="0"/>
              </a:spcBef>
              <a:spcAft>
                <a:spcPts val="0"/>
              </a:spcAft>
              <a:defRPr/>
            </a:pPr>
            <a:r>
              <a:rPr lang="en-US" sz="2000" b="1" dirty="0">
                <a:ln w="11430"/>
                <a:solidFill>
                  <a:schemeClr val="tx1"/>
                </a:solidFill>
                <a:effectLst>
                  <a:outerShdw blurRad="50800" dist="39000" dir="5460000" algn="tl">
                    <a:srgbClr val="000000">
                      <a:alpha val="38000"/>
                    </a:srgbClr>
                  </a:outerShdw>
                </a:effectLst>
              </a:rPr>
              <a:t>Text Complexity</a:t>
            </a:r>
          </a:p>
        </p:txBody>
      </p:sp>
    </p:spTree>
    <p:extLst>
      <p:ext uri="{BB962C8B-B14F-4D97-AF65-F5344CB8AC3E}">
        <p14:creationId xmlns:p14="http://schemas.microsoft.com/office/powerpoint/2010/main" val="2803325646"/>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533400" y="609600"/>
            <a:ext cx="8229600" cy="639763"/>
          </a:xfrm>
        </p:spPr>
        <p:txBody>
          <a:bodyPr>
            <a:normAutofit fontScale="90000"/>
          </a:bodyPr>
          <a:lstStyle/>
          <a:p>
            <a:pPr eaLnBrk="1" hangingPunct="1"/>
            <a:r>
              <a:rPr lang="en-US" altLang="en-US" sz="3600" smtClean="0">
                <a:solidFill>
                  <a:srgbClr val="7B9899"/>
                </a:solidFill>
              </a:rPr>
              <a:t>Scaffolding for students with disabilities and all struggling readers</a:t>
            </a:r>
          </a:p>
        </p:txBody>
      </p:sp>
      <p:sp>
        <p:nvSpPr>
          <p:cNvPr id="28675" name="Content Placeholder 2"/>
          <p:cNvSpPr>
            <a:spLocks noGrp="1"/>
          </p:cNvSpPr>
          <p:nvPr>
            <p:ph idx="1"/>
          </p:nvPr>
        </p:nvSpPr>
        <p:spPr>
          <a:xfrm>
            <a:off x="0" y="1447800"/>
            <a:ext cx="9144000" cy="4800600"/>
          </a:xfrm>
        </p:spPr>
        <p:txBody>
          <a:bodyPr>
            <a:normAutofit fontScale="92500" lnSpcReduction="10000"/>
          </a:bodyPr>
          <a:lstStyle/>
          <a:p>
            <a:pPr eaLnBrk="1" hangingPunct="1"/>
            <a:r>
              <a:rPr lang="en-US" altLang="en-US" sz="2400" smtClean="0"/>
              <a:t>Using tiered text is one way to scaffold. Teachers select an easy-to-read text aligned with students’ entry-level background and academic knowledge. Built on the Gradual Release of Responsibility model, which involves explicit teacher modeling, guided instruction, and independent practice—tiered texts scaffold student understanding and provide background knowledge and the multiple exposures to academic vocabulary required for comprehension. </a:t>
            </a:r>
          </a:p>
          <a:p>
            <a:pPr eaLnBrk="1" hangingPunct="1"/>
            <a:r>
              <a:rPr lang="en-US" altLang="en-US" sz="2400" smtClean="0"/>
              <a:t>Balancing the rigor of text complexity as proposed by the CCSS with current student reading levels may seem daunting; however, </a:t>
            </a:r>
            <a:r>
              <a:rPr lang="en-US" altLang="en-US" sz="2400" b="1" smtClean="0"/>
              <a:t>through explicit instruction in vocabulary and by building background knowledge through the use of tiered texts</a:t>
            </a:r>
            <a:r>
              <a:rPr lang="en-US" altLang="en-US" sz="2400" smtClean="0"/>
              <a:t>, teachers can make complex texts accessible to all students.</a:t>
            </a:r>
          </a:p>
        </p:txBody>
      </p:sp>
    </p:spTree>
    <p:extLst>
      <p:ext uri="{BB962C8B-B14F-4D97-AF65-F5344CB8AC3E}">
        <p14:creationId xmlns:p14="http://schemas.microsoft.com/office/powerpoint/2010/main" val="194382990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014413" y="228600"/>
            <a:ext cx="7310437" cy="1600200"/>
          </a:xfrm>
        </p:spPr>
        <p:txBody>
          <a:bodyPr>
            <a:normAutofit fontScale="90000"/>
          </a:bodyPr>
          <a:lstStyle/>
          <a:p>
            <a:pPr eaLnBrk="1" hangingPunct="1"/>
            <a:r>
              <a:rPr lang="en-US" altLang="en-US" dirty="0" smtClean="0">
                <a:solidFill>
                  <a:schemeClr val="tx1"/>
                </a:solidFill>
              </a:rPr>
              <a:t>Deconstructing the State Standards for Students with Disabilities</a:t>
            </a:r>
          </a:p>
        </p:txBody>
      </p:sp>
      <p:sp>
        <p:nvSpPr>
          <p:cNvPr id="23555" name="Content Placeholder 2"/>
          <p:cNvSpPr>
            <a:spLocks noGrp="1"/>
          </p:cNvSpPr>
          <p:nvPr>
            <p:ph idx="1"/>
          </p:nvPr>
        </p:nvSpPr>
        <p:spPr>
          <a:xfrm>
            <a:off x="876300" y="2109788"/>
            <a:ext cx="7748588" cy="3529012"/>
          </a:xfrm>
          <a:extLst/>
        </p:spPr>
        <p:txBody>
          <a:bodyPr>
            <a:normAutofit fontScale="92500" lnSpcReduction="10000"/>
          </a:bodyPr>
          <a:lstStyle/>
          <a:p>
            <a:pPr marL="6350" indent="-6350" eaLnBrk="1" fontAlgn="auto" hangingPunct="1">
              <a:lnSpc>
                <a:spcPct val="90000"/>
              </a:lnSpc>
              <a:spcAft>
                <a:spcPts val="0"/>
              </a:spcAft>
              <a:buFontTx/>
              <a:buNone/>
              <a:defRPr/>
            </a:pPr>
            <a:r>
              <a:rPr lang="en-US" sz="2400" dirty="0" smtClean="0"/>
              <a:t>Be aware of the student’s present level of academic achievement and functional performance (PLAAFP).</a:t>
            </a:r>
          </a:p>
          <a:p>
            <a:pPr marL="6350" indent="-6350" eaLnBrk="1" fontAlgn="auto" hangingPunct="1">
              <a:lnSpc>
                <a:spcPct val="90000"/>
              </a:lnSpc>
              <a:spcAft>
                <a:spcPts val="0"/>
              </a:spcAft>
              <a:buFontTx/>
              <a:buNone/>
              <a:defRPr/>
            </a:pPr>
            <a:endParaRPr lang="en-US" sz="2400" dirty="0" smtClean="0"/>
          </a:p>
          <a:p>
            <a:pPr marL="6350" indent="-6350" eaLnBrk="1" fontAlgn="auto" hangingPunct="1">
              <a:lnSpc>
                <a:spcPct val="90000"/>
              </a:lnSpc>
              <a:spcAft>
                <a:spcPts val="0"/>
              </a:spcAft>
              <a:buFontTx/>
              <a:buNone/>
              <a:defRPr/>
            </a:pPr>
            <a:endParaRPr lang="en-US" sz="2400" dirty="0" smtClean="0"/>
          </a:p>
          <a:p>
            <a:pPr marL="6350" indent="-6350" eaLnBrk="1" fontAlgn="auto" hangingPunct="1">
              <a:lnSpc>
                <a:spcPct val="90000"/>
              </a:lnSpc>
              <a:spcAft>
                <a:spcPts val="0"/>
              </a:spcAft>
              <a:buFontTx/>
              <a:buNone/>
              <a:defRPr/>
            </a:pPr>
            <a:r>
              <a:rPr lang="en-US" sz="2400" dirty="0" smtClean="0"/>
              <a:t>Identify the appropriate grade level standard(s) statements.</a:t>
            </a:r>
          </a:p>
          <a:p>
            <a:pPr marL="6350" indent="-6350" eaLnBrk="1" fontAlgn="auto" hangingPunct="1">
              <a:lnSpc>
                <a:spcPct val="90000"/>
              </a:lnSpc>
              <a:spcAft>
                <a:spcPts val="0"/>
              </a:spcAft>
              <a:buFontTx/>
              <a:buNone/>
              <a:defRPr/>
            </a:pPr>
            <a:endParaRPr lang="en-US" sz="2400" dirty="0" smtClean="0"/>
          </a:p>
          <a:p>
            <a:pPr marL="6350" indent="-6350" eaLnBrk="1" fontAlgn="auto" hangingPunct="1">
              <a:lnSpc>
                <a:spcPct val="90000"/>
              </a:lnSpc>
              <a:spcAft>
                <a:spcPts val="0"/>
              </a:spcAft>
              <a:buFontTx/>
              <a:buNone/>
              <a:defRPr/>
            </a:pPr>
            <a:endParaRPr lang="en-US" sz="2400" dirty="0" smtClean="0"/>
          </a:p>
          <a:p>
            <a:pPr marL="6350" indent="-6350" eaLnBrk="1" fontAlgn="auto" hangingPunct="1">
              <a:lnSpc>
                <a:spcPct val="90000"/>
              </a:lnSpc>
              <a:spcAft>
                <a:spcPts val="0"/>
              </a:spcAft>
              <a:buFontTx/>
              <a:buNone/>
              <a:defRPr/>
            </a:pPr>
            <a:r>
              <a:rPr lang="en-US" sz="2400" dirty="0" smtClean="0"/>
              <a:t>Unpack the standard. Identify what the student needs to know and be able to do in the simplest terms possible.</a:t>
            </a:r>
          </a:p>
        </p:txBody>
      </p:sp>
      <p:pic>
        <p:nvPicPr>
          <p:cNvPr id="23558" name="Picture 6" descr="bullet_a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136775"/>
            <a:ext cx="401638"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7" descr="bullet_a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538" y="4648200"/>
            <a:ext cx="401637"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1" name="Picture 9" descr="bullet_a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075" y="3427413"/>
            <a:ext cx="401638"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53509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23558"/>
                                        </p:tgtEl>
                                        <p:attrNameLst>
                                          <p:attrName>style.visibility</p:attrName>
                                        </p:attrNameLst>
                                      </p:cBhvr>
                                      <p:to>
                                        <p:strVal val="visible"/>
                                      </p:to>
                                    </p:set>
                                    <p:anim calcmode="lin" valueType="num">
                                      <p:cBhvr>
                                        <p:cTn id="7" dur="500" fill="hold"/>
                                        <p:tgtEl>
                                          <p:spTgt spid="23558"/>
                                        </p:tgtEl>
                                        <p:attrNameLst>
                                          <p:attrName>ppt_w</p:attrName>
                                        </p:attrNameLst>
                                      </p:cBhvr>
                                      <p:tavLst>
                                        <p:tav tm="0">
                                          <p:val>
                                            <p:fltVal val="0"/>
                                          </p:val>
                                        </p:tav>
                                        <p:tav tm="100000">
                                          <p:val>
                                            <p:strVal val="#ppt_w"/>
                                          </p:val>
                                        </p:tav>
                                      </p:tavLst>
                                    </p:anim>
                                    <p:anim calcmode="lin" valueType="num">
                                      <p:cBhvr>
                                        <p:cTn id="8" dur="500" fill="hold"/>
                                        <p:tgtEl>
                                          <p:spTgt spid="23558"/>
                                        </p:tgtEl>
                                        <p:attrNameLst>
                                          <p:attrName>ppt_h</p:attrName>
                                        </p:attrNameLst>
                                      </p:cBhvr>
                                      <p:tavLst>
                                        <p:tav tm="0">
                                          <p:val>
                                            <p:fltVal val="0"/>
                                          </p:val>
                                        </p:tav>
                                        <p:tav tm="100000">
                                          <p:val>
                                            <p:strVal val="#ppt_h"/>
                                          </p:val>
                                        </p:tav>
                                      </p:tavLst>
                                    </p:anim>
                                    <p:animEffect transition="in" filter="fade">
                                      <p:cBhvr>
                                        <p:cTn id="9" dur="500"/>
                                        <p:tgtEl>
                                          <p:spTgt spid="23558"/>
                                        </p:tgtEl>
                                      </p:cBhvr>
                                    </p:animEffect>
                                  </p:childTnLst>
                                </p:cTn>
                              </p:par>
                              <p:par>
                                <p:cTn id="10" presetID="53" presetClass="entr" presetSubtype="0" fill="hold" nodeType="withEffect">
                                  <p:stCondLst>
                                    <p:cond delay="0"/>
                                  </p:stCondLst>
                                  <p:childTnLst>
                                    <p:set>
                                      <p:cBhvr>
                                        <p:cTn id="11" dur="1" fill="hold">
                                          <p:stCondLst>
                                            <p:cond delay="0"/>
                                          </p:stCondLst>
                                        </p:cTn>
                                        <p:tgtEl>
                                          <p:spTgt spid="23559"/>
                                        </p:tgtEl>
                                        <p:attrNameLst>
                                          <p:attrName>style.visibility</p:attrName>
                                        </p:attrNameLst>
                                      </p:cBhvr>
                                      <p:to>
                                        <p:strVal val="visible"/>
                                      </p:to>
                                    </p:set>
                                    <p:anim calcmode="lin" valueType="num">
                                      <p:cBhvr>
                                        <p:cTn id="12" dur="500" fill="hold"/>
                                        <p:tgtEl>
                                          <p:spTgt spid="23559"/>
                                        </p:tgtEl>
                                        <p:attrNameLst>
                                          <p:attrName>ppt_w</p:attrName>
                                        </p:attrNameLst>
                                      </p:cBhvr>
                                      <p:tavLst>
                                        <p:tav tm="0">
                                          <p:val>
                                            <p:fltVal val="0"/>
                                          </p:val>
                                        </p:tav>
                                        <p:tav tm="100000">
                                          <p:val>
                                            <p:strVal val="#ppt_w"/>
                                          </p:val>
                                        </p:tav>
                                      </p:tavLst>
                                    </p:anim>
                                    <p:anim calcmode="lin" valueType="num">
                                      <p:cBhvr>
                                        <p:cTn id="13" dur="500" fill="hold"/>
                                        <p:tgtEl>
                                          <p:spTgt spid="23559"/>
                                        </p:tgtEl>
                                        <p:attrNameLst>
                                          <p:attrName>ppt_h</p:attrName>
                                        </p:attrNameLst>
                                      </p:cBhvr>
                                      <p:tavLst>
                                        <p:tav tm="0">
                                          <p:val>
                                            <p:fltVal val="0"/>
                                          </p:val>
                                        </p:tav>
                                        <p:tav tm="100000">
                                          <p:val>
                                            <p:strVal val="#ppt_h"/>
                                          </p:val>
                                        </p:tav>
                                      </p:tavLst>
                                    </p:anim>
                                    <p:animEffect transition="in" filter="fade">
                                      <p:cBhvr>
                                        <p:cTn id="14" dur="500"/>
                                        <p:tgtEl>
                                          <p:spTgt spid="23559"/>
                                        </p:tgtEl>
                                      </p:cBhvr>
                                    </p:animEffect>
                                  </p:childTnLst>
                                </p:cTn>
                              </p:par>
                              <p:par>
                                <p:cTn id="15" presetID="53" presetClass="entr" presetSubtype="0" fill="hold" nodeType="withEffect">
                                  <p:stCondLst>
                                    <p:cond delay="0"/>
                                  </p:stCondLst>
                                  <p:childTnLst>
                                    <p:set>
                                      <p:cBhvr>
                                        <p:cTn id="16" dur="1" fill="hold">
                                          <p:stCondLst>
                                            <p:cond delay="0"/>
                                          </p:stCondLst>
                                        </p:cTn>
                                        <p:tgtEl>
                                          <p:spTgt spid="23561"/>
                                        </p:tgtEl>
                                        <p:attrNameLst>
                                          <p:attrName>style.visibility</p:attrName>
                                        </p:attrNameLst>
                                      </p:cBhvr>
                                      <p:to>
                                        <p:strVal val="visible"/>
                                      </p:to>
                                    </p:set>
                                    <p:anim calcmode="lin" valueType="num">
                                      <p:cBhvr>
                                        <p:cTn id="17" dur="500" fill="hold"/>
                                        <p:tgtEl>
                                          <p:spTgt spid="23561"/>
                                        </p:tgtEl>
                                        <p:attrNameLst>
                                          <p:attrName>ppt_w</p:attrName>
                                        </p:attrNameLst>
                                      </p:cBhvr>
                                      <p:tavLst>
                                        <p:tav tm="0">
                                          <p:val>
                                            <p:fltVal val="0"/>
                                          </p:val>
                                        </p:tav>
                                        <p:tav tm="100000">
                                          <p:val>
                                            <p:strVal val="#ppt_w"/>
                                          </p:val>
                                        </p:tav>
                                      </p:tavLst>
                                    </p:anim>
                                    <p:anim calcmode="lin" valueType="num">
                                      <p:cBhvr>
                                        <p:cTn id="18" dur="500" fill="hold"/>
                                        <p:tgtEl>
                                          <p:spTgt spid="23561"/>
                                        </p:tgtEl>
                                        <p:attrNameLst>
                                          <p:attrName>ppt_h</p:attrName>
                                        </p:attrNameLst>
                                      </p:cBhvr>
                                      <p:tavLst>
                                        <p:tav tm="0">
                                          <p:val>
                                            <p:fltVal val="0"/>
                                          </p:val>
                                        </p:tav>
                                        <p:tav tm="100000">
                                          <p:val>
                                            <p:strVal val="#ppt_h"/>
                                          </p:val>
                                        </p:tav>
                                      </p:tavLst>
                                    </p:anim>
                                    <p:animEffect transition="in" filter="fade">
                                      <p:cBhvr>
                                        <p:cTn id="19" dur="500"/>
                                        <p:tgtEl>
                                          <p:spTgt spid="2356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3555"/>
                                        </p:tgtEl>
                                        <p:attrNameLst>
                                          <p:attrName>style.visibility</p:attrName>
                                        </p:attrNameLst>
                                      </p:cBhvr>
                                      <p:to>
                                        <p:strVal val="visible"/>
                                      </p:to>
                                    </p:set>
                                    <p:animEffect transition="in" filter="fade">
                                      <p:cBhvr>
                                        <p:cTn id="22" dur="500"/>
                                        <p:tgtEl>
                                          <p:spTgt spid="23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9" name="Rectangle 3"/>
          <p:cNvSpPr>
            <a:spLocks noGrp="1" noChangeArrowheads="1"/>
          </p:cNvSpPr>
          <p:nvPr>
            <p:ph idx="1"/>
          </p:nvPr>
        </p:nvSpPr>
        <p:spPr/>
        <p:txBody>
          <a:bodyPr/>
          <a:lstStyle/>
          <a:p>
            <a:pPr>
              <a:buFont typeface="Wingdings" pitchFamily="2" charset="2"/>
              <a:buNone/>
            </a:pPr>
            <a:r>
              <a:rPr lang="en-US" altLang="en-US"/>
              <a:t>“...a continuum of alternative placements is available to meet the needs of children with disabilities... including instruction in general classes, special classes, special schools, home instruction, and instruction in hospitals.” (Federal Register, 1977).</a:t>
            </a:r>
          </a:p>
          <a:p>
            <a:pPr>
              <a:buFont typeface="Wingdings" pitchFamily="2" charset="2"/>
              <a:buNone/>
            </a:pPr>
            <a:endParaRPr lang="en-US" altLang="en-US"/>
          </a:p>
        </p:txBody>
      </p:sp>
      <p:sp>
        <p:nvSpPr>
          <p:cNvPr id="306178" name="Rectangle 2"/>
          <p:cNvSpPr>
            <a:spLocks noGrp="1" noChangeArrowheads="1"/>
          </p:cNvSpPr>
          <p:nvPr>
            <p:ph type="title"/>
          </p:nvPr>
        </p:nvSpPr>
        <p:spPr/>
        <p:txBody>
          <a:bodyPr>
            <a:normAutofit/>
          </a:bodyPr>
          <a:lstStyle/>
          <a:p>
            <a:r>
              <a:rPr lang="en-US" altLang="en-US"/>
              <a:t>Continuum of LRE Options</a:t>
            </a:r>
          </a:p>
        </p:txBody>
      </p:sp>
    </p:spTree>
    <p:extLst>
      <p:ext uri="{BB962C8B-B14F-4D97-AF65-F5344CB8AC3E}">
        <p14:creationId xmlns:p14="http://schemas.microsoft.com/office/powerpoint/2010/main" val="35705374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Title 4"/>
          <p:cNvSpPr>
            <a:spLocks noGrp="1"/>
          </p:cNvSpPr>
          <p:nvPr>
            <p:ph type="title" idx="4294967295"/>
          </p:nvPr>
        </p:nvSpPr>
        <p:spPr/>
        <p:txBody>
          <a:bodyPr>
            <a:normAutofit fontScale="90000"/>
          </a:bodyPr>
          <a:lstStyle/>
          <a:p>
            <a:pPr eaLnBrk="1" hangingPunct="1"/>
            <a:r>
              <a:rPr lang="en-US" altLang="en-US" smtClean="0">
                <a:solidFill>
                  <a:schemeClr val="tx1"/>
                </a:solidFill>
              </a:rPr>
              <a:t>Example of Deconstructing a Standard</a:t>
            </a:r>
          </a:p>
        </p:txBody>
      </p:sp>
      <p:sp>
        <p:nvSpPr>
          <p:cNvPr id="27651" name="Content Placeholder 6"/>
          <p:cNvSpPr>
            <a:spLocks noGrp="1"/>
          </p:cNvSpPr>
          <p:nvPr>
            <p:ph sz="half" idx="4294967295"/>
          </p:nvPr>
        </p:nvSpPr>
        <p:spPr>
          <a:xfrm>
            <a:off x="303213" y="1958975"/>
            <a:ext cx="4038600" cy="4525963"/>
          </a:xfrm>
        </p:spPr>
        <p:txBody>
          <a:bodyPr/>
          <a:lstStyle/>
          <a:p>
            <a:pPr marL="6350" indent="-6350" eaLnBrk="1" hangingPunct="1">
              <a:lnSpc>
                <a:spcPct val="90000"/>
              </a:lnSpc>
              <a:buFontTx/>
              <a:buNone/>
            </a:pPr>
            <a:r>
              <a:rPr lang="en-US" altLang="en-US" sz="2400" b="1" smtClean="0"/>
              <a:t>Standard</a:t>
            </a:r>
          </a:p>
          <a:p>
            <a:pPr marL="6350" indent="-6350" eaLnBrk="1" hangingPunct="1">
              <a:lnSpc>
                <a:spcPct val="90000"/>
              </a:lnSpc>
              <a:buFontTx/>
              <a:buNone/>
            </a:pPr>
            <a:r>
              <a:rPr lang="en-US" altLang="en-US" sz="2000" b="1" i="1" smtClean="0"/>
              <a:t>Quote accurately from a text when explaining what the text says explicitly and when drawing inferences from the text.  (RL.5.1)</a:t>
            </a:r>
          </a:p>
          <a:p>
            <a:pPr marL="6350" indent="-6350" eaLnBrk="1" hangingPunct="1">
              <a:buFontTx/>
              <a:buNone/>
            </a:pPr>
            <a:endParaRPr lang="en-US" altLang="en-US" sz="2000" smtClean="0"/>
          </a:p>
        </p:txBody>
      </p:sp>
      <p:sp>
        <p:nvSpPr>
          <p:cNvPr id="27652" name="Content Placeholder 7"/>
          <p:cNvSpPr>
            <a:spLocks noGrp="1"/>
          </p:cNvSpPr>
          <p:nvPr>
            <p:ph sz="half" idx="4294967295"/>
          </p:nvPr>
        </p:nvSpPr>
        <p:spPr>
          <a:xfrm>
            <a:off x="4806950" y="1219200"/>
            <a:ext cx="4270375" cy="5065713"/>
          </a:xfrm>
          <a:extLst/>
        </p:spPr>
        <p:txBody>
          <a:bodyPr>
            <a:normAutofit/>
          </a:bodyPr>
          <a:lstStyle/>
          <a:p>
            <a:pPr marL="0" indent="0" eaLnBrk="1" fontAlgn="auto" hangingPunct="1">
              <a:lnSpc>
                <a:spcPct val="90000"/>
              </a:lnSpc>
              <a:spcAft>
                <a:spcPts val="0"/>
              </a:spcAft>
              <a:buFontTx/>
              <a:buNone/>
              <a:defRPr/>
            </a:pPr>
            <a:r>
              <a:rPr lang="en-US" sz="1800" b="1" dirty="0" smtClean="0"/>
              <a:t>Break the standard into its component parts:</a:t>
            </a:r>
          </a:p>
          <a:p>
            <a:pPr marL="573088" lvl="1" indent="-231775" eaLnBrk="1" fontAlgn="auto" hangingPunct="1">
              <a:lnSpc>
                <a:spcPct val="90000"/>
              </a:lnSpc>
              <a:spcAft>
                <a:spcPts val="0"/>
              </a:spcAft>
              <a:buFont typeface="Wingdings"/>
              <a:buChar char=""/>
              <a:defRPr/>
            </a:pPr>
            <a:r>
              <a:rPr lang="en-US" sz="1600" dirty="0" smtClean="0">
                <a:solidFill>
                  <a:schemeClr val="tx1"/>
                </a:solidFill>
              </a:rPr>
              <a:t>Quote accurately</a:t>
            </a:r>
          </a:p>
          <a:p>
            <a:pPr marL="573088" lvl="1" indent="-231775" eaLnBrk="1" fontAlgn="auto" hangingPunct="1">
              <a:lnSpc>
                <a:spcPct val="90000"/>
              </a:lnSpc>
              <a:spcAft>
                <a:spcPts val="0"/>
              </a:spcAft>
              <a:buFont typeface="Wingdings"/>
              <a:buChar char=""/>
              <a:defRPr/>
            </a:pPr>
            <a:r>
              <a:rPr lang="en-US" sz="1600" dirty="0" smtClean="0">
                <a:solidFill>
                  <a:schemeClr val="tx1"/>
                </a:solidFill>
              </a:rPr>
              <a:t>Explain what happened</a:t>
            </a:r>
          </a:p>
          <a:p>
            <a:pPr marL="573088" lvl="1" indent="-231775" eaLnBrk="1" fontAlgn="auto" hangingPunct="1">
              <a:lnSpc>
                <a:spcPct val="90000"/>
              </a:lnSpc>
              <a:spcAft>
                <a:spcPts val="0"/>
              </a:spcAft>
              <a:buFont typeface="Wingdings"/>
              <a:buChar char=""/>
              <a:defRPr/>
            </a:pPr>
            <a:r>
              <a:rPr lang="en-US" sz="1600" dirty="0" smtClean="0">
                <a:solidFill>
                  <a:schemeClr val="tx1"/>
                </a:solidFill>
              </a:rPr>
              <a:t>Draw inferences</a:t>
            </a:r>
          </a:p>
          <a:p>
            <a:pPr marL="0" indent="0" eaLnBrk="1" fontAlgn="auto" hangingPunct="1">
              <a:lnSpc>
                <a:spcPct val="90000"/>
              </a:lnSpc>
              <a:spcAft>
                <a:spcPts val="0"/>
              </a:spcAft>
              <a:buFontTx/>
              <a:buNone/>
              <a:defRPr/>
            </a:pPr>
            <a:endParaRPr lang="en-US" sz="1800" b="1" dirty="0" smtClean="0"/>
          </a:p>
          <a:p>
            <a:pPr marL="0" indent="0" eaLnBrk="1" fontAlgn="auto" hangingPunct="1">
              <a:lnSpc>
                <a:spcPct val="90000"/>
              </a:lnSpc>
              <a:spcAft>
                <a:spcPts val="0"/>
              </a:spcAft>
              <a:buFontTx/>
              <a:buNone/>
              <a:defRPr/>
            </a:pPr>
            <a:r>
              <a:rPr lang="en-US" sz="1800" b="1" dirty="0" smtClean="0"/>
              <a:t>Analyze the </a:t>
            </a:r>
            <a:r>
              <a:rPr lang="en-US" sz="1800" b="1" dirty="0" err="1" smtClean="0"/>
              <a:t>subskills</a:t>
            </a:r>
            <a:endParaRPr lang="en-US" sz="1800" b="1" dirty="0" smtClean="0"/>
          </a:p>
          <a:p>
            <a:pPr marL="573088" lvl="1" indent="-231775" eaLnBrk="1" fontAlgn="auto" hangingPunct="1">
              <a:lnSpc>
                <a:spcPct val="90000"/>
              </a:lnSpc>
              <a:spcAft>
                <a:spcPts val="0"/>
              </a:spcAft>
              <a:buFont typeface="Wingdings"/>
              <a:buChar char=""/>
              <a:defRPr/>
            </a:pPr>
            <a:r>
              <a:rPr lang="en-US" sz="1600" dirty="0" smtClean="0">
                <a:solidFill>
                  <a:schemeClr val="tx1"/>
                </a:solidFill>
              </a:rPr>
              <a:t>Decides on a focus. For example,  focus on </a:t>
            </a:r>
            <a:r>
              <a:rPr lang="en-US" sz="1600" b="1" i="1" dirty="0" smtClean="0">
                <a:solidFill>
                  <a:schemeClr val="tx1"/>
                </a:solidFill>
              </a:rPr>
              <a:t>explaining what happened in the text </a:t>
            </a:r>
            <a:r>
              <a:rPr lang="en-US" sz="1600" dirty="0" smtClean="0">
                <a:solidFill>
                  <a:schemeClr val="tx1"/>
                </a:solidFill>
              </a:rPr>
              <a:t>to improve </a:t>
            </a:r>
            <a:r>
              <a:rPr lang="en-US" sz="1600" dirty="0">
                <a:solidFill>
                  <a:schemeClr val="tx1"/>
                </a:solidFill>
              </a:rPr>
              <a:t> </a:t>
            </a:r>
            <a:r>
              <a:rPr lang="en-US" sz="1600" dirty="0" smtClean="0">
                <a:solidFill>
                  <a:schemeClr val="tx1"/>
                </a:solidFill>
              </a:rPr>
              <a:t>the student’s comprehension</a:t>
            </a:r>
          </a:p>
          <a:p>
            <a:pPr marL="0" indent="0" eaLnBrk="1" fontAlgn="auto" hangingPunct="1">
              <a:lnSpc>
                <a:spcPct val="90000"/>
              </a:lnSpc>
              <a:spcAft>
                <a:spcPts val="0"/>
              </a:spcAft>
              <a:buFontTx/>
              <a:buNone/>
              <a:defRPr/>
            </a:pPr>
            <a:endParaRPr lang="en-US" sz="1800" b="1" dirty="0" smtClean="0"/>
          </a:p>
          <a:p>
            <a:pPr marL="0" indent="0" eaLnBrk="1" fontAlgn="auto" hangingPunct="1">
              <a:lnSpc>
                <a:spcPct val="90000"/>
              </a:lnSpc>
              <a:spcAft>
                <a:spcPts val="0"/>
              </a:spcAft>
              <a:buFontTx/>
              <a:buNone/>
              <a:defRPr/>
            </a:pPr>
            <a:r>
              <a:rPr lang="en-US" sz="1800" b="1" dirty="0" smtClean="0"/>
              <a:t>Determine Accommodations and/or Modifications for student to successfully reach standard</a:t>
            </a:r>
          </a:p>
          <a:p>
            <a:pPr marL="0" indent="0" eaLnBrk="1" fontAlgn="auto" hangingPunct="1">
              <a:lnSpc>
                <a:spcPct val="90000"/>
              </a:lnSpc>
              <a:spcAft>
                <a:spcPts val="0"/>
              </a:spcAft>
              <a:buFontTx/>
              <a:buNone/>
              <a:defRPr/>
            </a:pPr>
            <a:endParaRPr lang="en-US" sz="1800" b="1" dirty="0" smtClean="0"/>
          </a:p>
          <a:p>
            <a:pPr marL="0" indent="0" eaLnBrk="1" fontAlgn="auto" hangingPunct="1">
              <a:lnSpc>
                <a:spcPct val="90000"/>
              </a:lnSpc>
              <a:spcAft>
                <a:spcPts val="0"/>
              </a:spcAft>
              <a:buFontTx/>
              <a:buNone/>
              <a:defRPr/>
            </a:pPr>
            <a:endParaRPr lang="en-US" sz="1800" b="1" dirty="0"/>
          </a:p>
          <a:p>
            <a:pPr marL="0" indent="0" eaLnBrk="1" fontAlgn="auto" hangingPunct="1">
              <a:lnSpc>
                <a:spcPct val="90000"/>
              </a:lnSpc>
              <a:spcAft>
                <a:spcPts val="0"/>
              </a:spcAft>
              <a:buFontTx/>
              <a:buNone/>
              <a:defRPr/>
            </a:pPr>
            <a:r>
              <a:rPr lang="en-US" sz="1800" b="1" dirty="0" smtClean="0"/>
              <a:t>Determine Plan to Monitor Progress</a:t>
            </a:r>
            <a:endParaRPr lang="en-US" sz="1800" dirty="0" smtClean="0"/>
          </a:p>
        </p:txBody>
      </p:sp>
      <p:pic>
        <p:nvPicPr>
          <p:cNvPr id="23558" name="Picture 6" descr="bullet_a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1338" y="1235075"/>
            <a:ext cx="401637"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7" descr="bullet_a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1338" y="2749550"/>
            <a:ext cx="401637"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1" name="Picture 9" descr="bullet_a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1338" y="4033838"/>
            <a:ext cx="401637"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9" descr="bullet_a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1338" y="5310188"/>
            <a:ext cx="401637"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67517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fade">
                                      <p:cBhvr>
                                        <p:cTn id="7" dur="400"/>
                                        <p:tgtEl>
                                          <p:spTgt spid="27650"/>
                                        </p:tgtEl>
                                      </p:cBhvr>
                                    </p:animEffect>
                                  </p:childTnLst>
                                </p:cTn>
                              </p:par>
                              <p:par>
                                <p:cTn id="8" presetID="53" presetClass="entr" presetSubtype="0" fill="hold" nodeType="withEffect">
                                  <p:stCondLst>
                                    <p:cond delay="0"/>
                                  </p:stCondLst>
                                  <p:childTnLst>
                                    <p:set>
                                      <p:cBhvr>
                                        <p:cTn id="9" dur="1" fill="hold">
                                          <p:stCondLst>
                                            <p:cond delay="0"/>
                                          </p:stCondLst>
                                        </p:cTn>
                                        <p:tgtEl>
                                          <p:spTgt spid="23558"/>
                                        </p:tgtEl>
                                        <p:attrNameLst>
                                          <p:attrName>style.visibility</p:attrName>
                                        </p:attrNameLst>
                                      </p:cBhvr>
                                      <p:to>
                                        <p:strVal val="visible"/>
                                      </p:to>
                                    </p:set>
                                    <p:anim calcmode="lin" valueType="num">
                                      <p:cBhvr>
                                        <p:cTn id="10" dur="500" fill="hold"/>
                                        <p:tgtEl>
                                          <p:spTgt spid="23558"/>
                                        </p:tgtEl>
                                        <p:attrNameLst>
                                          <p:attrName>ppt_w</p:attrName>
                                        </p:attrNameLst>
                                      </p:cBhvr>
                                      <p:tavLst>
                                        <p:tav tm="0">
                                          <p:val>
                                            <p:fltVal val="0"/>
                                          </p:val>
                                        </p:tav>
                                        <p:tav tm="100000">
                                          <p:val>
                                            <p:strVal val="#ppt_w"/>
                                          </p:val>
                                        </p:tav>
                                      </p:tavLst>
                                    </p:anim>
                                    <p:anim calcmode="lin" valueType="num">
                                      <p:cBhvr>
                                        <p:cTn id="11" dur="500" fill="hold"/>
                                        <p:tgtEl>
                                          <p:spTgt spid="23558"/>
                                        </p:tgtEl>
                                        <p:attrNameLst>
                                          <p:attrName>ppt_h</p:attrName>
                                        </p:attrNameLst>
                                      </p:cBhvr>
                                      <p:tavLst>
                                        <p:tav tm="0">
                                          <p:val>
                                            <p:fltVal val="0"/>
                                          </p:val>
                                        </p:tav>
                                        <p:tav tm="100000">
                                          <p:val>
                                            <p:strVal val="#ppt_h"/>
                                          </p:val>
                                        </p:tav>
                                      </p:tavLst>
                                    </p:anim>
                                    <p:animEffect transition="in" filter="fade">
                                      <p:cBhvr>
                                        <p:cTn id="12" dur="500"/>
                                        <p:tgtEl>
                                          <p:spTgt spid="23558"/>
                                        </p:tgtEl>
                                      </p:cBhvr>
                                    </p:animEffect>
                                  </p:childTnLst>
                                </p:cTn>
                              </p:par>
                              <p:par>
                                <p:cTn id="13" presetID="53" presetClass="entr" presetSubtype="0" fill="hold" nodeType="withEffect">
                                  <p:stCondLst>
                                    <p:cond delay="0"/>
                                  </p:stCondLst>
                                  <p:childTnLst>
                                    <p:set>
                                      <p:cBhvr>
                                        <p:cTn id="14" dur="1" fill="hold">
                                          <p:stCondLst>
                                            <p:cond delay="0"/>
                                          </p:stCondLst>
                                        </p:cTn>
                                        <p:tgtEl>
                                          <p:spTgt spid="23559"/>
                                        </p:tgtEl>
                                        <p:attrNameLst>
                                          <p:attrName>style.visibility</p:attrName>
                                        </p:attrNameLst>
                                      </p:cBhvr>
                                      <p:to>
                                        <p:strVal val="visible"/>
                                      </p:to>
                                    </p:set>
                                    <p:anim calcmode="lin" valueType="num">
                                      <p:cBhvr>
                                        <p:cTn id="15" dur="500" fill="hold"/>
                                        <p:tgtEl>
                                          <p:spTgt spid="23559"/>
                                        </p:tgtEl>
                                        <p:attrNameLst>
                                          <p:attrName>ppt_w</p:attrName>
                                        </p:attrNameLst>
                                      </p:cBhvr>
                                      <p:tavLst>
                                        <p:tav tm="0">
                                          <p:val>
                                            <p:fltVal val="0"/>
                                          </p:val>
                                        </p:tav>
                                        <p:tav tm="100000">
                                          <p:val>
                                            <p:strVal val="#ppt_w"/>
                                          </p:val>
                                        </p:tav>
                                      </p:tavLst>
                                    </p:anim>
                                    <p:anim calcmode="lin" valueType="num">
                                      <p:cBhvr>
                                        <p:cTn id="16" dur="500" fill="hold"/>
                                        <p:tgtEl>
                                          <p:spTgt spid="23559"/>
                                        </p:tgtEl>
                                        <p:attrNameLst>
                                          <p:attrName>ppt_h</p:attrName>
                                        </p:attrNameLst>
                                      </p:cBhvr>
                                      <p:tavLst>
                                        <p:tav tm="0">
                                          <p:val>
                                            <p:fltVal val="0"/>
                                          </p:val>
                                        </p:tav>
                                        <p:tav tm="100000">
                                          <p:val>
                                            <p:strVal val="#ppt_h"/>
                                          </p:val>
                                        </p:tav>
                                      </p:tavLst>
                                    </p:anim>
                                    <p:animEffect transition="in" filter="fade">
                                      <p:cBhvr>
                                        <p:cTn id="17" dur="500"/>
                                        <p:tgtEl>
                                          <p:spTgt spid="23559"/>
                                        </p:tgtEl>
                                      </p:cBhvr>
                                    </p:animEffect>
                                  </p:childTnLst>
                                </p:cTn>
                              </p:par>
                              <p:par>
                                <p:cTn id="18" presetID="53" presetClass="entr" presetSubtype="0" fill="hold" nodeType="withEffect">
                                  <p:stCondLst>
                                    <p:cond delay="0"/>
                                  </p:stCondLst>
                                  <p:childTnLst>
                                    <p:set>
                                      <p:cBhvr>
                                        <p:cTn id="19" dur="1" fill="hold">
                                          <p:stCondLst>
                                            <p:cond delay="0"/>
                                          </p:stCondLst>
                                        </p:cTn>
                                        <p:tgtEl>
                                          <p:spTgt spid="23561"/>
                                        </p:tgtEl>
                                        <p:attrNameLst>
                                          <p:attrName>style.visibility</p:attrName>
                                        </p:attrNameLst>
                                      </p:cBhvr>
                                      <p:to>
                                        <p:strVal val="visible"/>
                                      </p:to>
                                    </p:set>
                                    <p:anim calcmode="lin" valueType="num">
                                      <p:cBhvr>
                                        <p:cTn id="20" dur="500" fill="hold"/>
                                        <p:tgtEl>
                                          <p:spTgt spid="23561"/>
                                        </p:tgtEl>
                                        <p:attrNameLst>
                                          <p:attrName>ppt_w</p:attrName>
                                        </p:attrNameLst>
                                      </p:cBhvr>
                                      <p:tavLst>
                                        <p:tav tm="0">
                                          <p:val>
                                            <p:fltVal val="0"/>
                                          </p:val>
                                        </p:tav>
                                        <p:tav tm="100000">
                                          <p:val>
                                            <p:strVal val="#ppt_w"/>
                                          </p:val>
                                        </p:tav>
                                      </p:tavLst>
                                    </p:anim>
                                    <p:anim calcmode="lin" valueType="num">
                                      <p:cBhvr>
                                        <p:cTn id="21" dur="500" fill="hold"/>
                                        <p:tgtEl>
                                          <p:spTgt spid="23561"/>
                                        </p:tgtEl>
                                        <p:attrNameLst>
                                          <p:attrName>ppt_h</p:attrName>
                                        </p:attrNameLst>
                                      </p:cBhvr>
                                      <p:tavLst>
                                        <p:tav tm="0">
                                          <p:val>
                                            <p:fltVal val="0"/>
                                          </p:val>
                                        </p:tav>
                                        <p:tav tm="100000">
                                          <p:val>
                                            <p:strVal val="#ppt_h"/>
                                          </p:val>
                                        </p:tav>
                                      </p:tavLst>
                                    </p:anim>
                                    <p:animEffect transition="in" filter="fade">
                                      <p:cBhvr>
                                        <p:cTn id="22" dur="500"/>
                                        <p:tgtEl>
                                          <p:spTgt spid="23561"/>
                                        </p:tgtEl>
                                      </p:cBhvr>
                                    </p:animEffect>
                                  </p:childTnLst>
                                </p:cTn>
                              </p:par>
                              <p:par>
                                <p:cTn id="23" presetID="53"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Effect transition="in" filter="fade">
                                      <p:cBhvr>
                                        <p:cTn id="27" dur="500"/>
                                        <p:tgtEl>
                                          <p:spTgt spid="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7651"/>
                                        </p:tgtEl>
                                        <p:attrNameLst>
                                          <p:attrName>style.visibility</p:attrName>
                                        </p:attrNameLst>
                                      </p:cBhvr>
                                      <p:to>
                                        <p:strVal val="visible"/>
                                      </p:to>
                                    </p:set>
                                    <p:animEffect transition="in" filter="fade">
                                      <p:cBhvr>
                                        <p:cTn id="30" dur="500"/>
                                        <p:tgtEl>
                                          <p:spTgt spid="2765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7652"/>
                                        </p:tgtEl>
                                        <p:attrNameLst>
                                          <p:attrName>style.visibility</p:attrName>
                                        </p:attrNameLst>
                                      </p:cBhvr>
                                      <p:to>
                                        <p:strVal val="visible"/>
                                      </p:to>
                                    </p:set>
                                    <p:animEffect transition="in" filter="fade">
                                      <p:cBhvr>
                                        <p:cTn id="33" dur="500"/>
                                        <p:tgtEl>
                                          <p:spTgt spid="27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1" grpId="0"/>
      <p:bldP spid="27652" grpId="0"/>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Title 1"/>
          <p:cNvSpPr>
            <a:spLocks noGrp="1"/>
          </p:cNvSpPr>
          <p:nvPr>
            <p:ph type="title" idx="4294967295"/>
          </p:nvPr>
        </p:nvSpPr>
        <p:spPr>
          <a:xfrm>
            <a:off x="300038" y="31750"/>
            <a:ext cx="8534400" cy="758825"/>
          </a:xfrm>
        </p:spPr>
        <p:txBody>
          <a:bodyPr/>
          <a:lstStyle/>
          <a:p>
            <a:pPr eaLnBrk="1" hangingPunct="1"/>
            <a:r>
              <a:rPr lang="en-US" altLang="en-US" smtClean="0">
                <a:solidFill>
                  <a:schemeClr val="tx1"/>
                </a:solidFill>
              </a:rPr>
              <a:t>Facts Related to Modifications</a:t>
            </a:r>
          </a:p>
        </p:txBody>
      </p:sp>
      <p:pic>
        <p:nvPicPr>
          <p:cNvPr id="30728" name="Picture 8" descr="bullet_a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425" y="3292475"/>
            <a:ext cx="401638"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9" name="Picture 9" descr="bullet_a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425" y="2151063"/>
            <a:ext cx="401638"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10"/>
          <p:cNvSpPr txBox="1">
            <a:spLocks noChangeArrowheads="1"/>
          </p:cNvSpPr>
          <p:nvPr/>
        </p:nvSpPr>
        <p:spPr bwMode="auto">
          <a:xfrm>
            <a:off x="601663" y="5016500"/>
            <a:ext cx="775493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600" b="1">
                <a:solidFill>
                  <a:srgbClr val="003399"/>
                </a:solidFill>
                <a:latin typeface="Arial" charset="0"/>
                <a:cs typeface="Arial" charset="0"/>
              </a:defRPr>
            </a:lvl1pPr>
            <a:lvl2pPr marL="742950" indent="-285750" eaLnBrk="0" hangingPunct="0">
              <a:defRPr sz="3600" b="1">
                <a:solidFill>
                  <a:srgbClr val="003399"/>
                </a:solidFill>
                <a:latin typeface="Arial" charset="0"/>
                <a:cs typeface="Arial" charset="0"/>
              </a:defRPr>
            </a:lvl2pPr>
            <a:lvl3pPr marL="1143000" indent="-228600" eaLnBrk="0" hangingPunct="0">
              <a:defRPr sz="3600" b="1">
                <a:solidFill>
                  <a:srgbClr val="003399"/>
                </a:solidFill>
                <a:latin typeface="Arial" charset="0"/>
                <a:cs typeface="Arial" charset="0"/>
              </a:defRPr>
            </a:lvl3pPr>
            <a:lvl4pPr marL="1600200" indent="-228600" eaLnBrk="0" hangingPunct="0">
              <a:defRPr sz="3600" b="1">
                <a:solidFill>
                  <a:srgbClr val="003399"/>
                </a:solidFill>
                <a:latin typeface="Arial" charset="0"/>
                <a:cs typeface="Arial" charset="0"/>
              </a:defRPr>
            </a:lvl4pPr>
            <a:lvl5pPr marL="2057400" indent="-228600" eaLnBrk="0" hangingPunct="0">
              <a:defRPr sz="3600" b="1">
                <a:solidFill>
                  <a:srgbClr val="003399"/>
                </a:solidFill>
                <a:latin typeface="Arial" charset="0"/>
                <a:cs typeface="Arial" charset="0"/>
              </a:defRPr>
            </a:lvl5pPr>
            <a:lvl6pPr marL="2514600" indent="-228600" eaLnBrk="0" fontAlgn="base" hangingPunct="0">
              <a:lnSpc>
                <a:spcPct val="90000"/>
              </a:lnSpc>
              <a:spcBef>
                <a:spcPct val="20000"/>
              </a:spcBef>
              <a:spcAft>
                <a:spcPct val="0"/>
              </a:spcAft>
              <a:defRPr sz="3600" b="1">
                <a:solidFill>
                  <a:srgbClr val="003399"/>
                </a:solidFill>
                <a:latin typeface="Arial" charset="0"/>
                <a:cs typeface="Arial" charset="0"/>
              </a:defRPr>
            </a:lvl6pPr>
            <a:lvl7pPr marL="2971800" indent="-228600" eaLnBrk="0" fontAlgn="base" hangingPunct="0">
              <a:lnSpc>
                <a:spcPct val="90000"/>
              </a:lnSpc>
              <a:spcBef>
                <a:spcPct val="20000"/>
              </a:spcBef>
              <a:spcAft>
                <a:spcPct val="0"/>
              </a:spcAft>
              <a:defRPr sz="3600" b="1">
                <a:solidFill>
                  <a:srgbClr val="003399"/>
                </a:solidFill>
                <a:latin typeface="Arial" charset="0"/>
                <a:cs typeface="Arial" charset="0"/>
              </a:defRPr>
            </a:lvl7pPr>
            <a:lvl8pPr marL="3429000" indent="-228600" eaLnBrk="0" fontAlgn="base" hangingPunct="0">
              <a:lnSpc>
                <a:spcPct val="90000"/>
              </a:lnSpc>
              <a:spcBef>
                <a:spcPct val="20000"/>
              </a:spcBef>
              <a:spcAft>
                <a:spcPct val="0"/>
              </a:spcAft>
              <a:defRPr sz="3600" b="1">
                <a:solidFill>
                  <a:srgbClr val="003399"/>
                </a:solidFill>
                <a:latin typeface="Arial" charset="0"/>
                <a:cs typeface="Arial" charset="0"/>
              </a:defRPr>
            </a:lvl8pPr>
            <a:lvl9pPr marL="3886200" indent="-228600" eaLnBrk="0" fontAlgn="base" hangingPunct="0">
              <a:lnSpc>
                <a:spcPct val="90000"/>
              </a:lnSpc>
              <a:spcBef>
                <a:spcPct val="20000"/>
              </a:spcBef>
              <a:spcAft>
                <a:spcPct val="0"/>
              </a:spcAft>
              <a:defRPr sz="3600" b="1">
                <a:solidFill>
                  <a:srgbClr val="003399"/>
                </a:solidFill>
                <a:latin typeface="Arial" charset="0"/>
                <a:cs typeface="Arial" charset="0"/>
              </a:defRPr>
            </a:lvl9pPr>
          </a:lstStyle>
          <a:p>
            <a:pPr fontAlgn="auto">
              <a:spcBef>
                <a:spcPts val="0"/>
              </a:spcBef>
              <a:spcAft>
                <a:spcPts val="0"/>
              </a:spcAft>
              <a:defRPr/>
            </a:pPr>
            <a:r>
              <a:rPr lang="en-US" sz="2000" b="0" dirty="0" smtClean="0">
                <a:solidFill>
                  <a:schemeClr val="tx1"/>
                </a:solidFill>
                <a:latin typeface="+mn-lt"/>
              </a:rPr>
              <a:t>Inappropriate modifications have the potential to </a:t>
            </a:r>
            <a:r>
              <a:rPr lang="en-US" sz="2000" b="0" dirty="0">
                <a:solidFill>
                  <a:schemeClr val="tx1"/>
                </a:solidFill>
                <a:latin typeface="+mn-lt"/>
              </a:rPr>
              <a:t>increase the gap between the achievement of students with disabilities and </a:t>
            </a:r>
            <a:r>
              <a:rPr lang="en-US" sz="2000" b="0" dirty="0" smtClean="0">
                <a:solidFill>
                  <a:schemeClr val="tx1"/>
                </a:solidFill>
                <a:latin typeface="+mn-lt"/>
              </a:rPr>
              <a:t>grade level expectations. This could </a:t>
            </a:r>
            <a:r>
              <a:rPr lang="en-US" sz="2000" b="0" dirty="0">
                <a:solidFill>
                  <a:schemeClr val="tx1"/>
                </a:solidFill>
                <a:latin typeface="+mn-lt"/>
              </a:rPr>
              <a:t>adversely affect students throughout their educational career. </a:t>
            </a:r>
            <a:endParaRPr lang="en-US" sz="2000" b="0" dirty="0">
              <a:latin typeface="+mn-lt"/>
            </a:endParaRPr>
          </a:p>
        </p:txBody>
      </p:sp>
      <p:sp>
        <p:nvSpPr>
          <p:cNvPr id="34822" name="Rectangle 3"/>
          <p:cNvSpPr>
            <a:spLocks noChangeArrowheads="1"/>
          </p:cNvSpPr>
          <p:nvPr/>
        </p:nvSpPr>
        <p:spPr bwMode="auto">
          <a:xfrm>
            <a:off x="696913" y="3292475"/>
            <a:ext cx="7872412"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eorgia" pitchFamily="18" charset="0"/>
                <a:cs typeface="Arial" pitchFamily="34" charset="0"/>
              </a:defRPr>
            </a:lvl1pPr>
            <a:lvl2pPr marL="742950" indent="-285750" eaLnBrk="0" hangingPunct="0">
              <a:defRPr>
                <a:solidFill>
                  <a:schemeClr val="tx1"/>
                </a:solidFill>
                <a:latin typeface="Georgia" pitchFamily="18" charset="0"/>
                <a:cs typeface="Arial" pitchFamily="34" charset="0"/>
              </a:defRPr>
            </a:lvl2pPr>
            <a:lvl3pPr marL="1143000" indent="-228600" eaLnBrk="0" hangingPunct="0">
              <a:defRPr>
                <a:solidFill>
                  <a:schemeClr val="tx1"/>
                </a:solidFill>
                <a:latin typeface="Georgia" pitchFamily="18" charset="0"/>
                <a:cs typeface="Arial" pitchFamily="34" charset="0"/>
              </a:defRPr>
            </a:lvl3pPr>
            <a:lvl4pPr marL="1600200" indent="-228600" eaLnBrk="0" hangingPunct="0">
              <a:defRPr>
                <a:solidFill>
                  <a:schemeClr val="tx1"/>
                </a:solidFill>
                <a:latin typeface="Georgia" pitchFamily="18" charset="0"/>
                <a:cs typeface="Arial" pitchFamily="34" charset="0"/>
              </a:defRPr>
            </a:lvl4pPr>
            <a:lvl5pPr marL="2057400" indent="-228600" eaLnBrk="0" hangingPunct="0">
              <a:defRPr>
                <a:solidFill>
                  <a:schemeClr val="tx1"/>
                </a:solidFill>
                <a:latin typeface="Georgia" pitchFamily="18" charset="0"/>
                <a:cs typeface="Arial" pitchFamily="34" charset="0"/>
              </a:defRPr>
            </a:lvl5pPr>
            <a:lvl6pPr marL="2514600" indent="-228600" eaLnBrk="0" fontAlgn="base" hangingPunct="0">
              <a:spcBef>
                <a:spcPct val="0"/>
              </a:spcBef>
              <a:spcAft>
                <a:spcPct val="0"/>
              </a:spcAft>
              <a:defRPr>
                <a:solidFill>
                  <a:schemeClr val="tx1"/>
                </a:solidFill>
                <a:latin typeface="Georgia" pitchFamily="18" charset="0"/>
                <a:cs typeface="Arial" pitchFamily="34" charset="0"/>
              </a:defRPr>
            </a:lvl6pPr>
            <a:lvl7pPr marL="2971800" indent="-228600" eaLnBrk="0" fontAlgn="base" hangingPunct="0">
              <a:spcBef>
                <a:spcPct val="0"/>
              </a:spcBef>
              <a:spcAft>
                <a:spcPct val="0"/>
              </a:spcAft>
              <a:defRPr>
                <a:solidFill>
                  <a:schemeClr val="tx1"/>
                </a:solidFill>
                <a:latin typeface="Georgia" pitchFamily="18" charset="0"/>
                <a:cs typeface="Arial" pitchFamily="34" charset="0"/>
              </a:defRPr>
            </a:lvl7pPr>
            <a:lvl8pPr marL="3429000" indent="-228600" eaLnBrk="0" fontAlgn="base" hangingPunct="0">
              <a:spcBef>
                <a:spcPct val="0"/>
              </a:spcBef>
              <a:spcAft>
                <a:spcPct val="0"/>
              </a:spcAft>
              <a:defRPr>
                <a:solidFill>
                  <a:schemeClr val="tx1"/>
                </a:solidFill>
                <a:latin typeface="Georgia" pitchFamily="18" charset="0"/>
                <a:cs typeface="Arial" pitchFamily="34" charset="0"/>
              </a:defRPr>
            </a:lvl8pPr>
            <a:lvl9pPr marL="3886200" indent="-228600" eaLnBrk="0" fontAlgn="base" hangingPunct="0">
              <a:spcBef>
                <a:spcPct val="0"/>
              </a:spcBef>
              <a:spcAft>
                <a:spcPct val="0"/>
              </a:spcAft>
              <a:defRPr>
                <a:solidFill>
                  <a:schemeClr val="tx1"/>
                </a:solidFill>
                <a:latin typeface="Georgia" pitchFamily="18" charset="0"/>
                <a:cs typeface="Arial" pitchFamily="34" charset="0"/>
              </a:defRPr>
            </a:lvl9pPr>
          </a:lstStyle>
          <a:p>
            <a:pPr eaLnBrk="1" hangingPunct="1"/>
            <a:r>
              <a:rPr lang="en-US" altLang="en-US" sz="2000"/>
              <a:t>Modifications are described by altered content knowledge, conceptual difficulty, educational goals, and instructional method versus building scaffolding and bridges between existing curriculum and people involved in the educational process. </a:t>
            </a:r>
          </a:p>
        </p:txBody>
      </p:sp>
      <p:sp>
        <p:nvSpPr>
          <p:cNvPr id="34823" name="Rectangle 4"/>
          <p:cNvSpPr>
            <a:spLocks noChangeArrowheads="1"/>
          </p:cNvSpPr>
          <p:nvPr/>
        </p:nvSpPr>
        <p:spPr bwMode="auto">
          <a:xfrm>
            <a:off x="661988" y="914400"/>
            <a:ext cx="8177212"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eorgia" pitchFamily="18" charset="0"/>
                <a:cs typeface="Arial" pitchFamily="34" charset="0"/>
              </a:defRPr>
            </a:lvl1pPr>
            <a:lvl2pPr marL="742950" indent="-285750" eaLnBrk="0" hangingPunct="0">
              <a:defRPr>
                <a:solidFill>
                  <a:schemeClr val="tx1"/>
                </a:solidFill>
                <a:latin typeface="Georgia" pitchFamily="18" charset="0"/>
                <a:cs typeface="Arial" pitchFamily="34" charset="0"/>
              </a:defRPr>
            </a:lvl2pPr>
            <a:lvl3pPr marL="1143000" indent="-228600" eaLnBrk="0" hangingPunct="0">
              <a:defRPr>
                <a:solidFill>
                  <a:schemeClr val="tx1"/>
                </a:solidFill>
                <a:latin typeface="Georgia" pitchFamily="18" charset="0"/>
                <a:cs typeface="Arial" pitchFamily="34" charset="0"/>
              </a:defRPr>
            </a:lvl3pPr>
            <a:lvl4pPr marL="1600200" indent="-228600" eaLnBrk="0" hangingPunct="0">
              <a:defRPr>
                <a:solidFill>
                  <a:schemeClr val="tx1"/>
                </a:solidFill>
                <a:latin typeface="Georgia" pitchFamily="18" charset="0"/>
                <a:cs typeface="Arial" pitchFamily="34" charset="0"/>
              </a:defRPr>
            </a:lvl4pPr>
            <a:lvl5pPr marL="2057400" indent="-228600" eaLnBrk="0" hangingPunct="0">
              <a:defRPr>
                <a:solidFill>
                  <a:schemeClr val="tx1"/>
                </a:solidFill>
                <a:latin typeface="Georgia" pitchFamily="18" charset="0"/>
                <a:cs typeface="Arial" pitchFamily="34" charset="0"/>
              </a:defRPr>
            </a:lvl5pPr>
            <a:lvl6pPr marL="2514600" indent="-228600" eaLnBrk="0" fontAlgn="base" hangingPunct="0">
              <a:spcBef>
                <a:spcPct val="0"/>
              </a:spcBef>
              <a:spcAft>
                <a:spcPct val="0"/>
              </a:spcAft>
              <a:defRPr>
                <a:solidFill>
                  <a:schemeClr val="tx1"/>
                </a:solidFill>
                <a:latin typeface="Georgia" pitchFamily="18" charset="0"/>
                <a:cs typeface="Arial" pitchFamily="34" charset="0"/>
              </a:defRPr>
            </a:lvl6pPr>
            <a:lvl7pPr marL="2971800" indent="-228600" eaLnBrk="0" fontAlgn="base" hangingPunct="0">
              <a:spcBef>
                <a:spcPct val="0"/>
              </a:spcBef>
              <a:spcAft>
                <a:spcPct val="0"/>
              </a:spcAft>
              <a:defRPr>
                <a:solidFill>
                  <a:schemeClr val="tx1"/>
                </a:solidFill>
                <a:latin typeface="Georgia" pitchFamily="18" charset="0"/>
                <a:cs typeface="Arial" pitchFamily="34" charset="0"/>
              </a:defRPr>
            </a:lvl7pPr>
            <a:lvl8pPr marL="3429000" indent="-228600" eaLnBrk="0" fontAlgn="base" hangingPunct="0">
              <a:spcBef>
                <a:spcPct val="0"/>
              </a:spcBef>
              <a:spcAft>
                <a:spcPct val="0"/>
              </a:spcAft>
              <a:defRPr>
                <a:solidFill>
                  <a:schemeClr val="tx1"/>
                </a:solidFill>
                <a:latin typeface="Georgia" pitchFamily="18" charset="0"/>
                <a:cs typeface="Arial" pitchFamily="34" charset="0"/>
              </a:defRPr>
            </a:lvl8pPr>
            <a:lvl9pPr marL="3886200" indent="-228600" eaLnBrk="0" fontAlgn="base" hangingPunct="0">
              <a:spcBef>
                <a:spcPct val="0"/>
              </a:spcBef>
              <a:spcAft>
                <a:spcPct val="0"/>
              </a:spcAft>
              <a:defRPr>
                <a:solidFill>
                  <a:schemeClr val="tx1"/>
                </a:solidFill>
                <a:latin typeface="Georgia" pitchFamily="18" charset="0"/>
                <a:cs typeface="Arial" pitchFamily="34" charset="0"/>
              </a:defRPr>
            </a:lvl9pPr>
          </a:lstStyle>
          <a:p>
            <a:pPr eaLnBrk="1" hangingPunct="1"/>
            <a:r>
              <a:rPr lang="en-US" altLang="en-US" sz="2000"/>
              <a:t>Differentiation and Universal Design for Learning (UDL) are  not modifications, adaptations, or accommodations, but are supports that should be afforded to ALL students regularly.</a:t>
            </a:r>
          </a:p>
          <a:p>
            <a:pPr eaLnBrk="1" hangingPunct="1"/>
            <a:endParaRPr lang="en-US" altLang="en-US" sz="2000"/>
          </a:p>
          <a:p>
            <a:pPr eaLnBrk="1" hangingPunct="1"/>
            <a:r>
              <a:rPr lang="en-US" altLang="en-US" sz="2000"/>
              <a:t>Curriculum modification is based on ranging degrees in which our educational approach becomes distinct from or maintains the similarities to existing general curriculum. </a:t>
            </a:r>
          </a:p>
        </p:txBody>
      </p:sp>
      <p:sp>
        <p:nvSpPr>
          <p:cNvPr id="34824" name="TextBox 5"/>
          <p:cNvSpPr txBox="1">
            <a:spLocks noChangeArrowheads="1"/>
          </p:cNvSpPr>
          <p:nvPr/>
        </p:nvSpPr>
        <p:spPr bwMode="auto">
          <a:xfrm>
            <a:off x="260350" y="4648200"/>
            <a:ext cx="8747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eorgia" pitchFamily="18" charset="0"/>
                <a:cs typeface="Arial" pitchFamily="34" charset="0"/>
              </a:defRPr>
            </a:lvl1pPr>
            <a:lvl2pPr marL="742950" indent="-285750" eaLnBrk="0" hangingPunct="0">
              <a:defRPr>
                <a:solidFill>
                  <a:schemeClr val="tx1"/>
                </a:solidFill>
                <a:latin typeface="Georgia" pitchFamily="18" charset="0"/>
                <a:cs typeface="Arial" pitchFamily="34" charset="0"/>
              </a:defRPr>
            </a:lvl2pPr>
            <a:lvl3pPr marL="1143000" indent="-228600" eaLnBrk="0" hangingPunct="0">
              <a:defRPr>
                <a:solidFill>
                  <a:schemeClr val="tx1"/>
                </a:solidFill>
                <a:latin typeface="Georgia" pitchFamily="18" charset="0"/>
                <a:cs typeface="Arial" pitchFamily="34" charset="0"/>
              </a:defRPr>
            </a:lvl3pPr>
            <a:lvl4pPr marL="1600200" indent="-228600" eaLnBrk="0" hangingPunct="0">
              <a:defRPr>
                <a:solidFill>
                  <a:schemeClr val="tx1"/>
                </a:solidFill>
                <a:latin typeface="Georgia" pitchFamily="18" charset="0"/>
                <a:cs typeface="Arial" pitchFamily="34" charset="0"/>
              </a:defRPr>
            </a:lvl4pPr>
            <a:lvl5pPr marL="2057400" indent="-228600" eaLnBrk="0" hangingPunct="0">
              <a:defRPr>
                <a:solidFill>
                  <a:schemeClr val="tx1"/>
                </a:solidFill>
                <a:latin typeface="Georgia" pitchFamily="18" charset="0"/>
                <a:cs typeface="Arial" pitchFamily="34" charset="0"/>
              </a:defRPr>
            </a:lvl5pPr>
            <a:lvl6pPr marL="2514600" indent="-228600" eaLnBrk="0" fontAlgn="base" hangingPunct="0">
              <a:spcBef>
                <a:spcPct val="0"/>
              </a:spcBef>
              <a:spcAft>
                <a:spcPct val="0"/>
              </a:spcAft>
              <a:defRPr>
                <a:solidFill>
                  <a:schemeClr val="tx1"/>
                </a:solidFill>
                <a:latin typeface="Georgia" pitchFamily="18" charset="0"/>
                <a:cs typeface="Arial" pitchFamily="34" charset="0"/>
              </a:defRPr>
            </a:lvl6pPr>
            <a:lvl7pPr marL="2971800" indent="-228600" eaLnBrk="0" fontAlgn="base" hangingPunct="0">
              <a:spcBef>
                <a:spcPct val="0"/>
              </a:spcBef>
              <a:spcAft>
                <a:spcPct val="0"/>
              </a:spcAft>
              <a:defRPr>
                <a:solidFill>
                  <a:schemeClr val="tx1"/>
                </a:solidFill>
                <a:latin typeface="Georgia" pitchFamily="18" charset="0"/>
                <a:cs typeface="Arial" pitchFamily="34" charset="0"/>
              </a:defRPr>
            </a:lvl7pPr>
            <a:lvl8pPr marL="3429000" indent="-228600" eaLnBrk="0" fontAlgn="base" hangingPunct="0">
              <a:spcBef>
                <a:spcPct val="0"/>
              </a:spcBef>
              <a:spcAft>
                <a:spcPct val="0"/>
              </a:spcAft>
              <a:defRPr>
                <a:solidFill>
                  <a:schemeClr val="tx1"/>
                </a:solidFill>
                <a:latin typeface="Georgia" pitchFamily="18" charset="0"/>
                <a:cs typeface="Arial" pitchFamily="34" charset="0"/>
              </a:defRPr>
            </a:lvl8pPr>
            <a:lvl9pPr marL="3886200" indent="-228600" eaLnBrk="0" fontAlgn="base" hangingPunct="0">
              <a:spcBef>
                <a:spcPct val="0"/>
              </a:spcBef>
              <a:spcAft>
                <a:spcPct val="0"/>
              </a:spcAft>
              <a:defRPr>
                <a:solidFill>
                  <a:schemeClr val="tx1"/>
                </a:solidFill>
                <a:latin typeface="Georgia" pitchFamily="18" charset="0"/>
                <a:cs typeface="Arial" pitchFamily="34" charset="0"/>
              </a:defRPr>
            </a:lvl9pPr>
          </a:lstStyle>
          <a:p>
            <a:pPr eaLnBrk="1" hangingPunct="1"/>
            <a:r>
              <a:rPr lang="en-US" altLang="en-US" b="1"/>
              <a:t>Note:</a:t>
            </a:r>
          </a:p>
        </p:txBody>
      </p:sp>
      <p:pic>
        <p:nvPicPr>
          <p:cNvPr id="17" name="Picture 9" descr="bullet_a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914400"/>
            <a:ext cx="401638"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76477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fade">
                                      <p:cBhvr>
                                        <p:cTn id="7" dur="400"/>
                                        <p:tgtEl>
                                          <p:spTgt spid="30722"/>
                                        </p:tgtEl>
                                      </p:cBhvr>
                                    </p:animEffect>
                                  </p:childTnLst>
                                </p:cTn>
                              </p:par>
                              <p:par>
                                <p:cTn id="8" presetID="53" presetClass="entr" presetSubtype="0" fill="hold" nodeType="withEffect">
                                  <p:stCondLst>
                                    <p:cond delay="0"/>
                                  </p:stCondLst>
                                  <p:childTnLst>
                                    <p:set>
                                      <p:cBhvr>
                                        <p:cTn id="9" dur="1" fill="hold">
                                          <p:stCondLst>
                                            <p:cond delay="0"/>
                                          </p:stCondLst>
                                        </p:cTn>
                                        <p:tgtEl>
                                          <p:spTgt spid="30728"/>
                                        </p:tgtEl>
                                        <p:attrNameLst>
                                          <p:attrName>style.visibility</p:attrName>
                                        </p:attrNameLst>
                                      </p:cBhvr>
                                      <p:to>
                                        <p:strVal val="visible"/>
                                      </p:to>
                                    </p:set>
                                    <p:anim calcmode="lin" valueType="num">
                                      <p:cBhvr>
                                        <p:cTn id="10" dur="500" fill="hold"/>
                                        <p:tgtEl>
                                          <p:spTgt spid="30728"/>
                                        </p:tgtEl>
                                        <p:attrNameLst>
                                          <p:attrName>ppt_w</p:attrName>
                                        </p:attrNameLst>
                                      </p:cBhvr>
                                      <p:tavLst>
                                        <p:tav tm="0">
                                          <p:val>
                                            <p:fltVal val="0"/>
                                          </p:val>
                                        </p:tav>
                                        <p:tav tm="100000">
                                          <p:val>
                                            <p:strVal val="#ppt_w"/>
                                          </p:val>
                                        </p:tav>
                                      </p:tavLst>
                                    </p:anim>
                                    <p:anim calcmode="lin" valueType="num">
                                      <p:cBhvr>
                                        <p:cTn id="11" dur="500" fill="hold"/>
                                        <p:tgtEl>
                                          <p:spTgt spid="30728"/>
                                        </p:tgtEl>
                                        <p:attrNameLst>
                                          <p:attrName>ppt_h</p:attrName>
                                        </p:attrNameLst>
                                      </p:cBhvr>
                                      <p:tavLst>
                                        <p:tav tm="0">
                                          <p:val>
                                            <p:fltVal val="0"/>
                                          </p:val>
                                        </p:tav>
                                        <p:tav tm="100000">
                                          <p:val>
                                            <p:strVal val="#ppt_h"/>
                                          </p:val>
                                        </p:tav>
                                      </p:tavLst>
                                    </p:anim>
                                    <p:animEffect transition="in" filter="fade">
                                      <p:cBhvr>
                                        <p:cTn id="12" dur="500"/>
                                        <p:tgtEl>
                                          <p:spTgt spid="30728"/>
                                        </p:tgtEl>
                                      </p:cBhvr>
                                    </p:animEffect>
                                  </p:childTnLst>
                                </p:cTn>
                              </p:par>
                              <p:par>
                                <p:cTn id="13" presetID="53" presetClass="entr" presetSubtype="0" fill="hold" nodeType="withEffect">
                                  <p:stCondLst>
                                    <p:cond delay="0"/>
                                  </p:stCondLst>
                                  <p:childTnLst>
                                    <p:set>
                                      <p:cBhvr>
                                        <p:cTn id="14" dur="1" fill="hold">
                                          <p:stCondLst>
                                            <p:cond delay="0"/>
                                          </p:stCondLst>
                                        </p:cTn>
                                        <p:tgtEl>
                                          <p:spTgt spid="30729"/>
                                        </p:tgtEl>
                                        <p:attrNameLst>
                                          <p:attrName>style.visibility</p:attrName>
                                        </p:attrNameLst>
                                      </p:cBhvr>
                                      <p:to>
                                        <p:strVal val="visible"/>
                                      </p:to>
                                    </p:set>
                                    <p:anim calcmode="lin" valueType="num">
                                      <p:cBhvr>
                                        <p:cTn id="15" dur="500" fill="hold"/>
                                        <p:tgtEl>
                                          <p:spTgt spid="30729"/>
                                        </p:tgtEl>
                                        <p:attrNameLst>
                                          <p:attrName>ppt_w</p:attrName>
                                        </p:attrNameLst>
                                      </p:cBhvr>
                                      <p:tavLst>
                                        <p:tav tm="0">
                                          <p:val>
                                            <p:fltVal val="0"/>
                                          </p:val>
                                        </p:tav>
                                        <p:tav tm="100000">
                                          <p:val>
                                            <p:strVal val="#ppt_w"/>
                                          </p:val>
                                        </p:tav>
                                      </p:tavLst>
                                    </p:anim>
                                    <p:anim calcmode="lin" valueType="num">
                                      <p:cBhvr>
                                        <p:cTn id="16" dur="500" fill="hold"/>
                                        <p:tgtEl>
                                          <p:spTgt spid="30729"/>
                                        </p:tgtEl>
                                        <p:attrNameLst>
                                          <p:attrName>ppt_h</p:attrName>
                                        </p:attrNameLst>
                                      </p:cBhvr>
                                      <p:tavLst>
                                        <p:tav tm="0">
                                          <p:val>
                                            <p:fltVal val="0"/>
                                          </p:val>
                                        </p:tav>
                                        <p:tav tm="100000">
                                          <p:val>
                                            <p:strVal val="#ppt_h"/>
                                          </p:val>
                                        </p:tav>
                                      </p:tavLst>
                                    </p:anim>
                                    <p:animEffect transition="in" filter="fade">
                                      <p:cBhvr>
                                        <p:cTn id="17" dur="500"/>
                                        <p:tgtEl>
                                          <p:spTgt spid="3072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par>
                                <p:cTn id="21" presetID="53"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2" grpId="0"/>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9810" name="Rectangle 8"/>
          <p:cNvSpPr>
            <a:spLocks noGrp="1" noChangeArrowheads="1"/>
          </p:cNvSpPr>
          <p:nvPr>
            <p:ph type="title"/>
          </p:nvPr>
        </p:nvSpPr>
        <p:spPr>
          <a:xfrm>
            <a:off x="457200" y="301625"/>
            <a:ext cx="8226425" cy="1143000"/>
          </a:xfrm>
        </p:spPr>
        <p:txBody>
          <a:bodyPr rtlCol="0">
            <a:noAutofit/>
          </a:bodyPr>
          <a:lstStyle/>
          <a:p>
            <a:pPr algn="ctr" eaLnBrk="1" fontAlgn="auto" hangingPunct="1">
              <a:spcAft>
                <a:spcPts val="0"/>
              </a:spcAft>
              <a:defRPr/>
            </a:pPr>
            <a:r>
              <a:rPr lang="en-US" dirty="0" smtClean="0">
                <a:ea typeface="+mj-ea"/>
                <a:cs typeface="+mj-cs"/>
              </a:rPr>
              <a:t>Supports for Student Diverse </a:t>
            </a:r>
            <a:br>
              <a:rPr lang="en-US" dirty="0" smtClean="0">
                <a:ea typeface="+mj-ea"/>
                <a:cs typeface="+mj-cs"/>
              </a:rPr>
            </a:br>
            <a:r>
              <a:rPr lang="en-US" dirty="0" smtClean="0"/>
              <a:t>Learning</a:t>
            </a:r>
            <a:endParaRPr lang="en-US" dirty="0" smtClean="0">
              <a:ea typeface="+mj-ea"/>
              <a:cs typeface="+mj-cs"/>
            </a:endParaRPr>
          </a:p>
        </p:txBody>
      </p:sp>
      <p:sp>
        <p:nvSpPr>
          <p:cNvPr id="54275" name="Rectangle 9"/>
          <p:cNvSpPr>
            <a:spLocks noGrp="1" noChangeArrowheads="1"/>
          </p:cNvSpPr>
          <p:nvPr>
            <p:ph type="body" sz="half" idx="1"/>
          </p:nvPr>
        </p:nvSpPr>
        <p:spPr>
          <a:xfrm>
            <a:off x="228600" y="1447800"/>
            <a:ext cx="4478338" cy="4724400"/>
          </a:xfrm>
          <a:ln>
            <a:solidFill>
              <a:srgbClr val="4F81BD"/>
            </a:solidFill>
            <a:miter lim="800000"/>
            <a:headEnd/>
            <a:tailEnd/>
          </a:ln>
        </p:spPr>
        <p:txBody>
          <a:bodyPr/>
          <a:lstStyle/>
          <a:p>
            <a:pPr eaLnBrk="1" hangingPunct="1">
              <a:lnSpc>
                <a:spcPct val="80000"/>
              </a:lnSpc>
              <a:spcAft>
                <a:spcPct val="30000"/>
              </a:spcAft>
              <a:buFont typeface="Wingdings" pitchFamily="2" charset="2"/>
              <a:buNone/>
            </a:pPr>
            <a:r>
              <a:rPr lang="en-US" altLang="en-US" sz="2400" b="1" smtClean="0">
                <a:latin typeface="Calibri" pitchFamily="34" charset="0"/>
                <a:ea typeface="ＭＳ Ｐゴシック" pitchFamily="-108" charset="-128"/>
              </a:rPr>
              <a:t>Examples</a:t>
            </a:r>
          </a:p>
          <a:p>
            <a:pPr lvl="1" eaLnBrk="1" hangingPunct="1">
              <a:lnSpc>
                <a:spcPct val="80000"/>
              </a:lnSpc>
              <a:spcAft>
                <a:spcPct val="30000"/>
              </a:spcAft>
            </a:pPr>
            <a:r>
              <a:rPr lang="en-US" altLang="en-US" sz="2400" smtClean="0">
                <a:latin typeface="Calibri" pitchFamily="34" charset="0"/>
                <a:ea typeface="ＭＳ Ｐゴシック" pitchFamily="-108" charset="-128"/>
              </a:rPr>
              <a:t>Underlining/highlighting</a:t>
            </a:r>
          </a:p>
          <a:p>
            <a:pPr lvl="1" eaLnBrk="1" hangingPunct="1">
              <a:lnSpc>
                <a:spcPct val="80000"/>
              </a:lnSpc>
              <a:spcAft>
                <a:spcPct val="30000"/>
              </a:spcAft>
            </a:pPr>
            <a:r>
              <a:rPr lang="en-US" altLang="en-US" sz="2400" smtClean="0">
                <a:latin typeface="Calibri" pitchFamily="34" charset="0"/>
                <a:ea typeface="ＭＳ Ｐゴシック" pitchFamily="-108" charset="-128"/>
              </a:rPr>
              <a:t>Vertical lines/asterisks/doodles/numbers @ margin</a:t>
            </a:r>
          </a:p>
          <a:p>
            <a:pPr lvl="1" eaLnBrk="1" hangingPunct="1">
              <a:lnSpc>
                <a:spcPct val="80000"/>
              </a:lnSpc>
              <a:spcAft>
                <a:spcPct val="30000"/>
              </a:spcAft>
            </a:pPr>
            <a:r>
              <a:rPr lang="en-US" altLang="en-US" sz="2400" smtClean="0">
                <a:latin typeface="Calibri" pitchFamily="34" charset="0"/>
                <a:ea typeface="ＭＳ Ｐゴシック" pitchFamily="-108" charset="-128"/>
              </a:rPr>
              <a:t>Provide multiple media/formats</a:t>
            </a:r>
          </a:p>
          <a:p>
            <a:pPr lvl="1" eaLnBrk="1" hangingPunct="1">
              <a:lnSpc>
                <a:spcPct val="80000"/>
              </a:lnSpc>
              <a:spcAft>
                <a:spcPct val="30000"/>
              </a:spcAft>
            </a:pPr>
            <a:r>
              <a:rPr lang="en-US" altLang="en-US" sz="2400" smtClean="0">
                <a:latin typeface="Calibri" pitchFamily="34" charset="0"/>
                <a:ea typeface="ＭＳ Ｐゴシック" pitchFamily="-108" charset="-128"/>
              </a:rPr>
              <a:t>“Chunking” information</a:t>
            </a:r>
          </a:p>
          <a:p>
            <a:pPr lvl="1" eaLnBrk="1" hangingPunct="1">
              <a:lnSpc>
                <a:spcPct val="80000"/>
              </a:lnSpc>
              <a:spcAft>
                <a:spcPct val="30000"/>
              </a:spcAft>
            </a:pPr>
            <a:r>
              <a:rPr lang="en-US" altLang="en-US" sz="2400" smtClean="0">
                <a:latin typeface="Calibri" pitchFamily="34" charset="0"/>
                <a:ea typeface="ＭＳ Ｐゴシック" pitchFamily="-108" charset="-128"/>
              </a:rPr>
              <a:t>Graphic Organizers</a:t>
            </a:r>
          </a:p>
          <a:p>
            <a:pPr lvl="1" eaLnBrk="1" hangingPunct="1">
              <a:lnSpc>
                <a:spcPct val="80000"/>
              </a:lnSpc>
              <a:spcAft>
                <a:spcPct val="30000"/>
              </a:spcAft>
            </a:pPr>
            <a:r>
              <a:rPr lang="en-US" altLang="en-US" sz="2400" smtClean="0">
                <a:latin typeface="Calibri" pitchFamily="34" charset="0"/>
                <a:ea typeface="ＭＳ Ｐゴシック" pitchFamily="-108" charset="-128"/>
              </a:rPr>
              <a:t>Provide multiple examples</a:t>
            </a:r>
          </a:p>
          <a:p>
            <a:pPr lvl="1" eaLnBrk="1" hangingPunct="1">
              <a:lnSpc>
                <a:spcPct val="80000"/>
              </a:lnSpc>
              <a:spcAft>
                <a:spcPct val="30000"/>
              </a:spcAft>
            </a:pPr>
            <a:r>
              <a:rPr lang="en-US" altLang="en-US" sz="2400" smtClean="0">
                <a:latin typeface="Calibri" pitchFamily="34" charset="0"/>
                <a:ea typeface="ＭＳ Ｐゴシック" pitchFamily="-108" charset="-128"/>
              </a:rPr>
              <a:t>Support background context</a:t>
            </a:r>
          </a:p>
          <a:p>
            <a:pPr lvl="1" eaLnBrk="1" hangingPunct="1">
              <a:lnSpc>
                <a:spcPct val="80000"/>
              </a:lnSpc>
              <a:spcAft>
                <a:spcPct val="30000"/>
              </a:spcAft>
              <a:buFont typeface="Wingdings 2" pitchFamily="18" charset="2"/>
              <a:buNone/>
            </a:pPr>
            <a:endParaRPr lang="en-US" altLang="en-US" sz="700" smtClean="0">
              <a:latin typeface="Georgia" pitchFamily="18" charset="0"/>
              <a:ea typeface="ＭＳ Ｐゴシック" pitchFamily="-108" charset="-128"/>
            </a:endParaRPr>
          </a:p>
        </p:txBody>
      </p:sp>
      <p:graphicFrame>
        <p:nvGraphicFramePr>
          <p:cNvPr id="5" name="Table 4"/>
          <p:cNvGraphicFramePr>
            <a:graphicFrameLocks noGrp="1"/>
          </p:cNvGraphicFramePr>
          <p:nvPr/>
        </p:nvGraphicFramePr>
        <p:xfrm>
          <a:off x="5448300" y="1739900"/>
          <a:ext cx="3235325" cy="4432301"/>
        </p:xfrm>
        <a:graphic>
          <a:graphicData uri="http://schemas.openxmlformats.org/drawingml/2006/table">
            <a:tbl>
              <a:tblPr/>
              <a:tblGrid>
                <a:gridCol w="3235325"/>
              </a:tblGrid>
              <a:tr h="649288">
                <a:tc>
                  <a:txBody>
                    <a:bodyPr/>
                    <a:lstStyle>
                      <a:lvl1pPr eaLnBrk="0" hangingPunct="0">
                        <a:spcBef>
                          <a:spcPts val="300"/>
                        </a:spcBef>
                        <a:buClr>
                          <a:srgbClr val="A04DA3"/>
                        </a:buClr>
                        <a:buFont typeface="Georgia" pitchFamily="18" charset="0"/>
                        <a:defRPr sz="2400">
                          <a:solidFill>
                            <a:schemeClr val="tx1"/>
                          </a:solidFill>
                          <a:latin typeface="Calibri" pitchFamily="34" charset="0"/>
                          <a:ea typeface="ＭＳ Ｐゴシック" pitchFamily="-108" charset="-128"/>
                        </a:defRPr>
                      </a:lvl1pPr>
                      <a:lvl2pPr marL="37931725" indent="-37474525" eaLnBrk="0" hangingPunct="0">
                        <a:spcBef>
                          <a:spcPts val="300"/>
                        </a:spcBef>
                        <a:buClr>
                          <a:schemeClr val="accent2"/>
                        </a:buClr>
                        <a:buFont typeface="Georgia" pitchFamily="18" charset="0"/>
                        <a:defRPr sz="2200">
                          <a:solidFill>
                            <a:schemeClr val="accent2"/>
                          </a:solidFill>
                          <a:latin typeface="Calibri" pitchFamily="34" charset="0"/>
                          <a:ea typeface="ＭＳ Ｐゴシック" pitchFamily="-108" charset="-128"/>
                        </a:defRPr>
                      </a:lvl2pPr>
                      <a:lvl3pPr eaLnBrk="0" hangingPunct="0">
                        <a:spcBef>
                          <a:spcPts val="300"/>
                        </a:spcBef>
                        <a:defRPr sz="2000">
                          <a:solidFill>
                            <a:schemeClr val="accent1"/>
                          </a:solidFill>
                          <a:latin typeface="Calibri" pitchFamily="34" charset="0"/>
                          <a:ea typeface="ＭＳ Ｐゴシック" pitchFamily="-108" charset="-128"/>
                        </a:defRPr>
                      </a:lvl3pPr>
                      <a:lvl4pPr eaLnBrk="0" hangingPunct="0">
                        <a:spcBef>
                          <a:spcPts val="300"/>
                        </a:spcBef>
                        <a:defRPr sz="2000">
                          <a:solidFill>
                            <a:schemeClr val="accent1"/>
                          </a:solidFill>
                          <a:latin typeface="Calibri" pitchFamily="34" charset="0"/>
                          <a:ea typeface="ＭＳ Ｐゴシック" pitchFamily="-108" charset="-128"/>
                        </a:defRPr>
                      </a:lvl4pPr>
                      <a:lvl5pPr eaLnBrk="0" hangingPunct="0">
                        <a:spcBef>
                          <a:spcPts val="300"/>
                        </a:spcBef>
                        <a:defRPr>
                          <a:solidFill>
                            <a:srgbClr val="A04DA3"/>
                          </a:solidFill>
                          <a:latin typeface="Calibri" pitchFamily="34" charset="0"/>
                          <a:ea typeface="ＭＳ Ｐゴシック" pitchFamily="-108" charset="-128"/>
                        </a:defRPr>
                      </a:lvl5pPr>
                      <a:lvl6pPr marL="457200" eaLnBrk="0" fontAlgn="base" hangingPunct="0">
                        <a:spcBef>
                          <a:spcPts val="300"/>
                        </a:spcBef>
                        <a:spcAft>
                          <a:spcPct val="0"/>
                        </a:spcAft>
                        <a:defRPr>
                          <a:solidFill>
                            <a:srgbClr val="A04DA3"/>
                          </a:solidFill>
                          <a:latin typeface="Calibri" pitchFamily="34" charset="0"/>
                          <a:ea typeface="ＭＳ Ｐゴシック" pitchFamily="-108" charset="-128"/>
                        </a:defRPr>
                      </a:lvl6pPr>
                      <a:lvl7pPr marL="914400" eaLnBrk="0" fontAlgn="base" hangingPunct="0">
                        <a:spcBef>
                          <a:spcPts val="300"/>
                        </a:spcBef>
                        <a:spcAft>
                          <a:spcPct val="0"/>
                        </a:spcAft>
                        <a:defRPr>
                          <a:solidFill>
                            <a:srgbClr val="A04DA3"/>
                          </a:solidFill>
                          <a:latin typeface="Calibri" pitchFamily="34" charset="0"/>
                          <a:ea typeface="ＭＳ Ｐゴシック" pitchFamily="-108" charset="-128"/>
                        </a:defRPr>
                      </a:lvl7pPr>
                      <a:lvl8pPr marL="1371600" eaLnBrk="0" fontAlgn="base" hangingPunct="0">
                        <a:spcBef>
                          <a:spcPts val="300"/>
                        </a:spcBef>
                        <a:spcAft>
                          <a:spcPct val="0"/>
                        </a:spcAft>
                        <a:defRPr>
                          <a:solidFill>
                            <a:srgbClr val="A04DA3"/>
                          </a:solidFill>
                          <a:latin typeface="Calibri" pitchFamily="34" charset="0"/>
                          <a:ea typeface="ＭＳ Ｐゴシック" pitchFamily="-108" charset="-128"/>
                        </a:defRPr>
                      </a:lvl8pPr>
                      <a:lvl9pPr marL="1828800" eaLnBrk="0" fontAlgn="base" hangingPunct="0">
                        <a:spcBef>
                          <a:spcPts val="300"/>
                        </a:spcBef>
                        <a:spcAft>
                          <a:spcPct val="0"/>
                        </a:spcAft>
                        <a:defRPr>
                          <a:solidFill>
                            <a:srgbClr val="A04DA3"/>
                          </a:solidFill>
                          <a:latin typeface="Calibri" pitchFamily="34" charset="0"/>
                          <a:ea typeface="ＭＳ Ｐゴシック" pitchFamily="-108"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rgbClr val="111B1C"/>
                          </a:solidFill>
                          <a:effectLst/>
                          <a:latin typeface="News Gothic MT" pitchFamily="-108" charset="0"/>
                          <a:ea typeface="ＭＳ Ｐゴシック" pitchFamily="-108" charset="-128"/>
                        </a:rPr>
                        <a:t>The “What” of Learning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7DF"/>
                    </a:solidFill>
                  </a:tcPr>
                </a:tc>
              </a:tr>
              <a:tr h="3783013">
                <a:tc>
                  <a:txBody>
                    <a:bodyPr/>
                    <a:lstStyle>
                      <a:lvl1pPr eaLnBrk="0" hangingPunct="0">
                        <a:spcBef>
                          <a:spcPts val="300"/>
                        </a:spcBef>
                        <a:buClr>
                          <a:srgbClr val="A04DA3"/>
                        </a:buClr>
                        <a:buFont typeface="Georgia" pitchFamily="18" charset="0"/>
                        <a:defRPr sz="2400">
                          <a:solidFill>
                            <a:schemeClr val="tx1"/>
                          </a:solidFill>
                          <a:latin typeface="Calibri" pitchFamily="34" charset="0"/>
                          <a:ea typeface="ＭＳ Ｐゴシック" pitchFamily="-108" charset="-128"/>
                        </a:defRPr>
                      </a:lvl1pPr>
                      <a:lvl2pPr marL="37931725" indent="-37474525" eaLnBrk="0" hangingPunct="0">
                        <a:spcBef>
                          <a:spcPts val="300"/>
                        </a:spcBef>
                        <a:buClr>
                          <a:schemeClr val="accent2"/>
                        </a:buClr>
                        <a:buFont typeface="Georgia" pitchFamily="18" charset="0"/>
                        <a:defRPr sz="2200">
                          <a:solidFill>
                            <a:schemeClr val="accent2"/>
                          </a:solidFill>
                          <a:latin typeface="Calibri" pitchFamily="34" charset="0"/>
                          <a:ea typeface="ＭＳ Ｐゴシック" pitchFamily="-108" charset="-128"/>
                        </a:defRPr>
                      </a:lvl2pPr>
                      <a:lvl3pPr eaLnBrk="0" hangingPunct="0">
                        <a:spcBef>
                          <a:spcPts val="300"/>
                        </a:spcBef>
                        <a:defRPr sz="2000">
                          <a:solidFill>
                            <a:schemeClr val="accent1"/>
                          </a:solidFill>
                          <a:latin typeface="Calibri" pitchFamily="34" charset="0"/>
                          <a:ea typeface="ＭＳ Ｐゴシック" pitchFamily="-108" charset="-128"/>
                        </a:defRPr>
                      </a:lvl3pPr>
                      <a:lvl4pPr eaLnBrk="0" hangingPunct="0">
                        <a:spcBef>
                          <a:spcPts val="300"/>
                        </a:spcBef>
                        <a:defRPr sz="2000">
                          <a:solidFill>
                            <a:schemeClr val="accent1"/>
                          </a:solidFill>
                          <a:latin typeface="Calibri" pitchFamily="34" charset="0"/>
                          <a:ea typeface="ＭＳ Ｐゴシック" pitchFamily="-108" charset="-128"/>
                        </a:defRPr>
                      </a:lvl4pPr>
                      <a:lvl5pPr eaLnBrk="0" hangingPunct="0">
                        <a:spcBef>
                          <a:spcPts val="300"/>
                        </a:spcBef>
                        <a:defRPr>
                          <a:solidFill>
                            <a:srgbClr val="A04DA3"/>
                          </a:solidFill>
                          <a:latin typeface="Calibri" pitchFamily="34" charset="0"/>
                          <a:ea typeface="ＭＳ Ｐゴシック" pitchFamily="-108" charset="-128"/>
                        </a:defRPr>
                      </a:lvl5pPr>
                      <a:lvl6pPr marL="457200" eaLnBrk="0" fontAlgn="base" hangingPunct="0">
                        <a:spcBef>
                          <a:spcPts val="300"/>
                        </a:spcBef>
                        <a:spcAft>
                          <a:spcPct val="0"/>
                        </a:spcAft>
                        <a:defRPr>
                          <a:solidFill>
                            <a:srgbClr val="A04DA3"/>
                          </a:solidFill>
                          <a:latin typeface="Calibri" pitchFamily="34" charset="0"/>
                          <a:ea typeface="ＭＳ Ｐゴシック" pitchFamily="-108" charset="-128"/>
                        </a:defRPr>
                      </a:lvl6pPr>
                      <a:lvl7pPr marL="914400" eaLnBrk="0" fontAlgn="base" hangingPunct="0">
                        <a:spcBef>
                          <a:spcPts val="300"/>
                        </a:spcBef>
                        <a:spcAft>
                          <a:spcPct val="0"/>
                        </a:spcAft>
                        <a:defRPr>
                          <a:solidFill>
                            <a:srgbClr val="A04DA3"/>
                          </a:solidFill>
                          <a:latin typeface="Calibri" pitchFamily="34" charset="0"/>
                          <a:ea typeface="ＭＳ Ｐゴシック" pitchFamily="-108" charset="-128"/>
                        </a:defRPr>
                      </a:lvl7pPr>
                      <a:lvl8pPr marL="1371600" eaLnBrk="0" fontAlgn="base" hangingPunct="0">
                        <a:spcBef>
                          <a:spcPts val="300"/>
                        </a:spcBef>
                        <a:spcAft>
                          <a:spcPct val="0"/>
                        </a:spcAft>
                        <a:defRPr>
                          <a:solidFill>
                            <a:srgbClr val="A04DA3"/>
                          </a:solidFill>
                          <a:latin typeface="Calibri" pitchFamily="34" charset="0"/>
                          <a:ea typeface="ＭＳ Ｐゴシック" pitchFamily="-108" charset="-128"/>
                        </a:defRPr>
                      </a:lvl8pPr>
                      <a:lvl9pPr marL="1828800" eaLnBrk="0" fontAlgn="base" hangingPunct="0">
                        <a:spcBef>
                          <a:spcPts val="300"/>
                        </a:spcBef>
                        <a:spcAft>
                          <a:spcPct val="0"/>
                        </a:spcAft>
                        <a:defRPr>
                          <a:solidFill>
                            <a:srgbClr val="A04DA3"/>
                          </a:solidFill>
                          <a:latin typeface="Calibri" pitchFamily="34" charset="0"/>
                          <a:ea typeface="ＭＳ Ｐゴシック" pitchFamily="-108"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rgbClr val="111B1C"/>
                          </a:solidFill>
                          <a:effectLst/>
                          <a:latin typeface="News Gothic MT" pitchFamily="-108" charset="0"/>
                          <a:ea typeface="ＭＳ Ｐゴシック" pitchFamily="-108" charset="-128"/>
                        </a:rPr>
                        <a:t>Identify and interpret sound, light, taste, smell, and  touch Identify and understand information, ideas, and concepts</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rgbClr val="111B1C"/>
                        </a:solidFill>
                        <a:effectLst/>
                        <a:latin typeface="News Gothic MT" pitchFamily="-108" charset="0"/>
                        <a:ea typeface="ＭＳ Ｐゴシック" pitchFamily="-108"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CF0"/>
                    </a:solidFill>
                  </a:tcPr>
                </a:tc>
              </a:tr>
            </a:tbl>
          </a:graphicData>
        </a:graphic>
      </p:graphicFrame>
      <p:pic>
        <p:nvPicPr>
          <p:cNvPr id="54284" name="Picture 6" descr="Networks of Brain.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18200" y="4889500"/>
            <a:ext cx="1993900"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5" name="TextBox 7"/>
          <p:cNvSpPr txBox="1">
            <a:spLocks noChangeArrowheads="1"/>
          </p:cNvSpPr>
          <p:nvPr/>
        </p:nvSpPr>
        <p:spPr bwMode="auto">
          <a:xfrm>
            <a:off x="5918200" y="4889500"/>
            <a:ext cx="723900" cy="369888"/>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pitchFamily="-108" charset="-128"/>
              </a:defRPr>
            </a:lvl1pPr>
            <a:lvl2pPr marL="37931725" indent="-37474525" eaLnBrk="0" hangingPunct="0">
              <a:defRPr sz="2400">
                <a:solidFill>
                  <a:schemeClr val="tx1"/>
                </a:solidFill>
                <a:latin typeface="Arial" charset="0"/>
                <a:ea typeface="ＭＳ Ｐゴシック" pitchFamily="-108" charset="-128"/>
              </a:defRPr>
            </a:lvl2pPr>
            <a:lvl3pPr eaLnBrk="0" hangingPunct="0">
              <a:defRPr sz="2400">
                <a:solidFill>
                  <a:schemeClr val="tx1"/>
                </a:solidFill>
                <a:latin typeface="Arial" charset="0"/>
                <a:ea typeface="ＭＳ Ｐゴシック" pitchFamily="-108" charset="-128"/>
              </a:defRPr>
            </a:lvl3pPr>
            <a:lvl4pPr eaLnBrk="0" hangingPunct="0">
              <a:defRPr sz="2400">
                <a:solidFill>
                  <a:schemeClr val="tx1"/>
                </a:solidFill>
                <a:latin typeface="Arial" charset="0"/>
                <a:ea typeface="ＭＳ Ｐゴシック" pitchFamily="-108" charset="-128"/>
              </a:defRPr>
            </a:lvl4pPr>
            <a:lvl5pPr eaLnBrk="0" hangingPunct="0">
              <a:defRPr sz="2400">
                <a:solidFill>
                  <a:schemeClr val="tx1"/>
                </a:solidFill>
                <a:latin typeface="Arial" charset="0"/>
                <a:ea typeface="ＭＳ Ｐゴシック" pitchFamily="-108" charset="-128"/>
              </a:defRPr>
            </a:lvl5pPr>
            <a:lvl6pPr marL="457200" eaLnBrk="0" fontAlgn="base" hangingPunct="0">
              <a:spcBef>
                <a:spcPct val="0"/>
              </a:spcBef>
              <a:spcAft>
                <a:spcPct val="0"/>
              </a:spcAft>
              <a:defRPr sz="2400">
                <a:solidFill>
                  <a:schemeClr val="tx1"/>
                </a:solidFill>
                <a:latin typeface="Arial" charset="0"/>
                <a:ea typeface="ＭＳ Ｐゴシック" pitchFamily="-108" charset="-128"/>
              </a:defRPr>
            </a:lvl6pPr>
            <a:lvl7pPr marL="914400" eaLnBrk="0" fontAlgn="base" hangingPunct="0">
              <a:spcBef>
                <a:spcPct val="0"/>
              </a:spcBef>
              <a:spcAft>
                <a:spcPct val="0"/>
              </a:spcAft>
              <a:defRPr sz="2400">
                <a:solidFill>
                  <a:schemeClr val="tx1"/>
                </a:solidFill>
                <a:latin typeface="Arial" charset="0"/>
                <a:ea typeface="ＭＳ Ｐゴシック" pitchFamily="-108" charset="-128"/>
              </a:defRPr>
            </a:lvl7pPr>
            <a:lvl8pPr marL="1371600" eaLnBrk="0" fontAlgn="base" hangingPunct="0">
              <a:spcBef>
                <a:spcPct val="0"/>
              </a:spcBef>
              <a:spcAft>
                <a:spcPct val="0"/>
              </a:spcAft>
              <a:defRPr sz="2400">
                <a:solidFill>
                  <a:schemeClr val="tx1"/>
                </a:solidFill>
                <a:latin typeface="Arial" charset="0"/>
                <a:ea typeface="ＭＳ Ｐゴシック" pitchFamily="-108" charset="-128"/>
              </a:defRPr>
            </a:lvl8pPr>
            <a:lvl9pPr marL="1828800" eaLnBrk="0" fontAlgn="base" hangingPunct="0">
              <a:spcBef>
                <a:spcPct val="0"/>
              </a:spcBef>
              <a:spcAft>
                <a:spcPct val="0"/>
              </a:spcAft>
              <a:defRPr sz="2400">
                <a:solidFill>
                  <a:schemeClr val="tx1"/>
                </a:solidFill>
                <a:latin typeface="Arial" charset="0"/>
                <a:ea typeface="ＭＳ Ｐゴシック" pitchFamily="-108" charset="-128"/>
              </a:defRPr>
            </a:lvl9pPr>
          </a:lstStyle>
          <a:p>
            <a:pPr eaLnBrk="1" hangingPunct="1"/>
            <a:endParaRPr lang="en-US" altLang="en-US" sz="1800"/>
          </a:p>
        </p:txBody>
      </p:sp>
    </p:spTree>
    <p:extLst>
      <p:ext uri="{BB962C8B-B14F-4D97-AF65-F5344CB8AC3E}">
        <p14:creationId xmlns:p14="http://schemas.microsoft.com/office/powerpoint/2010/main" val="1433362756"/>
      </p:ext>
    </p:extLst>
  </p:cSld>
  <p:clrMapOvr>
    <a:masterClrMapping/>
  </p:clrMapOvr>
  <p:transition spd="med"/>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9810" name="Rectangle 8"/>
          <p:cNvSpPr>
            <a:spLocks noGrp="1" noChangeArrowheads="1"/>
          </p:cNvSpPr>
          <p:nvPr>
            <p:ph type="title"/>
          </p:nvPr>
        </p:nvSpPr>
        <p:spPr>
          <a:xfrm>
            <a:off x="457200" y="301625"/>
            <a:ext cx="8226425" cy="1143000"/>
          </a:xfrm>
        </p:spPr>
        <p:txBody>
          <a:bodyPr rtlCol="0">
            <a:noAutofit/>
          </a:bodyPr>
          <a:lstStyle/>
          <a:p>
            <a:pPr eaLnBrk="1" fontAlgn="auto" hangingPunct="1">
              <a:spcAft>
                <a:spcPts val="0"/>
              </a:spcAft>
              <a:defRPr/>
            </a:pPr>
            <a:r>
              <a:rPr lang="en-US" dirty="0" smtClean="0">
                <a:ea typeface="+mj-ea"/>
                <a:cs typeface="+mj-cs"/>
              </a:rPr>
              <a:t>Supports for Student Diverse </a:t>
            </a:r>
            <a:br>
              <a:rPr lang="en-US" dirty="0" smtClean="0">
                <a:ea typeface="+mj-ea"/>
                <a:cs typeface="+mj-cs"/>
              </a:rPr>
            </a:br>
            <a:r>
              <a:rPr lang="en-US" dirty="0" smtClean="0"/>
              <a:t>Learning</a:t>
            </a:r>
            <a:endParaRPr lang="en-US" dirty="0" smtClean="0">
              <a:ea typeface="+mj-ea"/>
              <a:cs typeface="+mj-cs"/>
            </a:endParaRPr>
          </a:p>
        </p:txBody>
      </p:sp>
      <p:sp>
        <p:nvSpPr>
          <p:cNvPr id="56323" name="Rectangle 9"/>
          <p:cNvSpPr>
            <a:spLocks noGrp="1" noChangeArrowheads="1"/>
          </p:cNvSpPr>
          <p:nvPr>
            <p:ph type="body" sz="half" idx="1"/>
          </p:nvPr>
        </p:nvSpPr>
        <p:spPr>
          <a:xfrm>
            <a:off x="228600" y="1447800"/>
            <a:ext cx="4478338" cy="4724400"/>
          </a:xfrm>
          <a:ln>
            <a:solidFill>
              <a:srgbClr val="4F81BD"/>
            </a:solidFill>
            <a:miter lim="800000"/>
            <a:headEnd/>
            <a:tailEnd/>
          </a:ln>
        </p:spPr>
        <p:txBody>
          <a:bodyPr/>
          <a:lstStyle/>
          <a:p>
            <a:pPr eaLnBrk="1" hangingPunct="1">
              <a:buFont typeface="Arial" charset="0"/>
              <a:buNone/>
            </a:pPr>
            <a:r>
              <a:rPr lang="en-US" altLang="en-US" sz="2400" b="1" smtClean="0">
                <a:solidFill>
                  <a:srgbClr val="000000"/>
                </a:solidFill>
                <a:latin typeface="Calibri" pitchFamily="34" charset="0"/>
                <a:ea typeface="ＭＳ Ｐゴシック" pitchFamily="-108" charset="-128"/>
              </a:rPr>
              <a:t>Examples</a:t>
            </a:r>
          </a:p>
          <a:p>
            <a:pPr eaLnBrk="1" hangingPunct="1">
              <a:buFont typeface="Arial" charset="0"/>
              <a:buNone/>
            </a:pPr>
            <a:r>
              <a:rPr lang="en-US" altLang="en-US" sz="2400" b="1" smtClean="0">
                <a:solidFill>
                  <a:srgbClr val="000000"/>
                </a:solidFill>
                <a:latin typeface="Calibri" pitchFamily="34" charset="0"/>
                <a:ea typeface="ＭＳ Ｐゴシック" pitchFamily="-108" charset="-128"/>
              </a:rPr>
              <a:t> – </a:t>
            </a:r>
            <a:r>
              <a:rPr lang="en-US" altLang="en-US" sz="2400" smtClean="0">
                <a:solidFill>
                  <a:srgbClr val="000000"/>
                </a:solidFill>
                <a:latin typeface="Calibri" pitchFamily="34" charset="0"/>
                <a:ea typeface="ＭＳ Ｐゴシック" pitchFamily="-108" charset="-128"/>
              </a:rPr>
              <a:t>Multi-media for student expression (video, audio, text, drawing)</a:t>
            </a:r>
          </a:p>
          <a:p>
            <a:pPr eaLnBrk="1" hangingPunct="1">
              <a:buFont typeface="Arial" charset="0"/>
              <a:buNone/>
            </a:pPr>
            <a:r>
              <a:rPr lang="en-US" altLang="en-US" sz="2400" smtClean="0">
                <a:solidFill>
                  <a:srgbClr val="000000"/>
                </a:solidFill>
                <a:latin typeface="Calibri" pitchFamily="34" charset="0"/>
                <a:ea typeface="ＭＳ Ｐゴシック" pitchFamily="-108" charset="-128"/>
              </a:rPr>
              <a:t> – Concept mapping tools</a:t>
            </a:r>
          </a:p>
          <a:p>
            <a:pPr eaLnBrk="1" hangingPunct="1">
              <a:buFont typeface="Arial" charset="0"/>
              <a:buNone/>
            </a:pPr>
            <a:r>
              <a:rPr lang="en-US" altLang="en-US" sz="2400" smtClean="0">
                <a:solidFill>
                  <a:srgbClr val="000000"/>
                </a:solidFill>
                <a:latin typeface="Calibri" pitchFamily="34" charset="0"/>
                <a:ea typeface="ＭＳ Ｐゴシック" pitchFamily="-108" charset="-128"/>
              </a:rPr>
              <a:t>– Scaffolds and prompts </a:t>
            </a:r>
          </a:p>
          <a:p>
            <a:pPr eaLnBrk="1" hangingPunct="1">
              <a:buFont typeface="Arial" charset="0"/>
              <a:buNone/>
            </a:pPr>
            <a:r>
              <a:rPr lang="en-US" altLang="en-US" sz="2400" smtClean="0">
                <a:solidFill>
                  <a:srgbClr val="000000"/>
                </a:solidFill>
                <a:latin typeface="Calibri" pitchFamily="34" charset="0"/>
                <a:ea typeface="ＭＳ Ｐゴシック" pitchFamily="-108" charset="-128"/>
              </a:rPr>
              <a:t>– Checklists</a:t>
            </a:r>
          </a:p>
          <a:p>
            <a:pPr eaLnBrk="1" hangingPunct="1">
              <a:buFont typeface="Arial" charset="0"/>
              <a:buNone/>
            </a:pPr>
            <a:r>
              <a:rPr lang="en-US" altLang="en-US" sz="2400" smtClean="0">
                <a:solidFill>
                  <a:srgbClr val="000000"/>
                </a:solidFill>
                <a:latin typeface="Calibri" pitchFamily="34" charset="0"/>
                <a:ea typeface="ＭＳ Ｐゴシック" pitchFamily="-108" charset="-128"/>
              </a:rPr>
              <a:t>– Embedded coaches and mentors, peer tutors</a:t>
            </a:r>
          </a:p>
          <a:p>
            <a:pPr eaLnBrk="1" hangingPunct="1">
              <a:buFont typeface="Arial" charset="0"/>
              <a:buNone/>
            </a:pPr>
            <a:r>
              <a:rPr lang="en-US" altLang="en-US" sz="2400" smtClean="0">
                <a:solidFill>
                  <a:srgbClr val="000000"/>
                </a:solidFill>
                <a:latin typeface="Calibri" pitchFamily="34" charset="0"/>
                <a:ea typeface="ＭＳ Ｐゴシック" pitchFamily="-108" charset="-128"/>
              </a:rPr>
              <a:t>– Assessment rubrics for students</a:t>
            </a:r>
          </a:p>
          <a:p>
            <a:pPr marL="457200" lvl="1" indent="0" eaLnBrk="1" hangingPunct="1">
              <a:spcAft>
                <a:spcPct val="30000"/>
              </a:spcAft>
              <a:buFont typeface="Wingdings 2" pitchFamily="18" charset="2"/>
              <a:buNone/>
            </a:pPr>
            <a:endParaRPr lang="en-US" altLang="en-US" smtClean="0">
              <a:latin typeface="Georgia" pitchFamily="18" charset="0"/>
              <a:ea typeface="ＭＳ Ｐゴシック" pitchFamily="-108" charset="-128"/>
            </a:endParaRPr>
          </a:p>
        </p:txBody>
      </p:sp>
      <p:graphicFrame>
        <p:nvGraphicFramePr>
          <p:cNvPr id="5" name="Table 4"/>
          <p:cNvGraphicFramePr>
            <a:graphicFrameLocks noGrp="1"/>
          </p:cNvGraphicFramePr>
          <p:nvPr/>
        </p:nvGraphicFramePr>
        <p:xfrm>
          <a:off x="5448300" y="1739900"/>
          <a:ext cx="3235325" cy="4432301"/>
        </p:xfrm>
        <a:graphic>
          <a:graphicData uri="http://schemas.openxmlformats.org/drawingml/2006/table">
            <a:tbl>
              <a:tblPr/>
              <a:tblGrid>
                <a:gridCol w="3235325"/>
              </a:tblGrid>
              <a:tr h="649288">
                <a:tc>
                  <a:txBody>
                    <a:bodyPr/>
                    <a:lstStyle>
                      <a:lvl1pPr eaLnBrk="0" hangingPunct="0">
                        <a:spcBef>
                          <a:spcPts val="300"/>
                        </a:spcBef>
                        <a:buClr>
                          <a:srgbClr val="A04DA3"/>
                        </a:buClr>
                        <a:buFont typeface="Georgia" pitchFamily="18" charset="0"/>
                        <a:defRPr sz="2400">
                          <a:solidFill>
                            <a:schemeClr val="tx1"/>
                          </a:solidFill>
                          <a:latin typeface="Calibri" pitchFamily="34" charset="0"/>
                          <a:ea typeface="ＭＳ Ｐゴシック" pitchFamily="-108" charset="-128"/>
                        </a:defRPr>
                      </a:lvl1pPr>
                      <a:lvl2pPr marL="37931725" indent="-37474525" eaLnBrk="0" hangingPunct="0">
                        <a:spcBef>
                          <a:spcPts val="300"/>
                        </a:spcBef>
                        <a:buClr>
                          <a:schemeClr val="accent2"/>
                        </a:buClr>
                        <a:buFont typeface="Georgia" pitchFamily="18" charset="0"/>
                        <a:defRPr sz="2200">
                          <a:solidFill>
                            <a:schemeClr val="accent2"/>
                          </a:solidFill>
                          <a:latin typeface="Calibri" pitchFamily="34" charset="0"/>
                          <a:ea typeface="ＭＳ Ｐゴシック" pitchFamily="-108" charset="-128"/>
                        </a:defRPr>
                      </a:lvl2pPr>
                      <a:lvl3pPr eaLnBrk="0" hangingPunct="0">
                        <a:spcBef>
                          <a:spcPts val="300"/>
                        </a:spcBef>
                        <a:defRPr sz="2000">
                          <a:solidFill>
                            <a:schemeClr val="accent1"/>
                          </a:solidFill>
                          <a:latin typeface="Calibri" pitchFamily="34" charset="0"/>
                          <a:ea typeface="ＭＳ Ｐゴシック" pitchFamily="-108" charset="-128"/>
                        </a:defRPr>
                      </a:lvl3pPr>
                      <a:lvl4pPr eaLnBrk="0" hangingPunct="0">
                        <a:spcBef>
                          <a:spcPts val="300"/>
                        </a:spcBef>
                        <a:defRPr sz="2000">
                          <a:solidFill>
                            <a:schemeClr val="accent1"/>
                          </a:solidFill>
                          <a:latin typeface="Calibri" pitchFamily="34" charset="0"/>
                          <a:ea typeface="ＭＳ Ｐゴシック" pitchFamily="-108" charset="-128"/>
                        </a:defRPr>
                      </a:lvl4pPr>
                      <a:lvl5pPr eaLnBrk="0" hangingPunct="0">
                        <a:spcBef>
                          <a:spcPts val="300"/>
                        </a:spcBef>
                        <a:defRPr>
                          <a:solidFill>
                            <a:srgbClr val="A04DA3"/>
                          </a:solidFill>
                          <a:latin typeface="Calibri" pitchFamily="34" charset="0"/>
                          <a:ea typeface="ＭＳ Ｐゴシック" pitchFamily="-108" charset="-128"/>
                        </a:defRPr>
                      </a:lvl5pPr>
                      <a:lvl6pPr marL="457200" eaLnBrk="0" fontAlgn="base" hangingPunct="0">
                        <a:spcBef>
                          <a:spcPts val="300"/>
                        </a:spcBef>
                        <a:spcAft>
                          <a:spcPct val="0"/>
                        </a:spcAft>
                        <a:defRPr>
                          <a:solidFill>
                            <a:srgbClr val="A04DA3"/>
                          </a:solidFill>
                          <a:latin typeface="Calibri" pitchFamily="34" charset="0"/>
                          <a:ea typeface="ＭＳ Ｐゴシック" pitchFamily="-108" charset="-128"/>
                        </a:defRPr>
                      </a:lvl6pPr>
                      <a:lvl7pPr marL="914400" eaLnBrk="0" fontAlgn="base" hangingPunct="0">
                        <a:spcBef>
                          <a:spcPts val="300"/>
                        </a:spcBef>
                        <a:spcAft>
                          <a:spcPct val="0"/>
                        </a:spcAft>
                        <a:defRPr>
                          <a:solidFill>
                            <a:srgbClr val="A04DA3"/>
                          </a:solidFill>
                          <a:latin typeface="Calibri" pitchFamily="34" charset="0"/>
                          <a:ea typeface="ＭＳ Ｐゴシック" pitchFamily="-108" charset="-128"/>
                        </a:defRPr>
                      </a:lvl7pPr>
                      <a:lvl8pPr marL="1371600" eaLnBrk="0" fontAlgn="base" hangingPunct="0">
                        <a:spcBef>
                          <a:spcPts val="300"/>
                        </a:spcBef>
                        <a:spcAft>
                          <a:spcPct val="0"/>
                        </a:spcAft>
                        <a:defRPr>
                          <a:solidFill>
                            <a:srgbClr val="A04DA3"/>
                          </a:solidFill>
                          <a:latin typeface="Calibri" pitchFamily="34" charset="0"/>
                          <a:ea typeface="ＭＳ Ｐゴシック" pitchFamily="-108" charset="-128"/>
                        </a:defRPr>
                      </a:lvl8pPr>
                      <a:lvl9pPr marL="1828800" eaLnBrk="0" fontAlgn="base" hangingPunct="0">
                        <a:spcBef>
                          <a:spcPts val="300"/>
                        </a:spcBef>
                        <a:spcAft>
                          <a:spcPct val="0"/>
                        </a:spcAft>
                        <a:defRPr>
                          <a:solidFill>
                            <a:srgbClr val="A04DA3"/>
                          </a:solidFill>
                          <a:latin typeface="Calibri" pitchFamily="34" charset="0"/>
                          <a:ea typeface="ＭＳ Ｐゴシック" pitchFamily="-108"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rgbClr val="111B1C"/>
                          </a:solidFill>
                          <a:effectLst/>
                          <a:latin typeface="News Gothic MT" pitchFamily="-108" charset="0"/>
                          <a:ea typeface="ＭＳ Ｐゴシック" pitchFamily="-108" charset="-128"/>
                        </a:rPr>
                        <a:t>The “How” of Learning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7DF"/>
                    </a:solidFill>
                  </a:tcPr>
                </a:tc>
              </a:tr>
              <a:tr h="3783013">
                <a:tc>
                  <a:txBody>
                    <a:bodyPr/>
                    <a:lstStyle>
                      <a:lvl1pPr eaLnBrk="0" hangingPunct="0">
                        <a:spcBef>
                          <a:spcPts val="300"/>
                        </a:spcBef>
                        <a:buClr>
                          <a:srgbClr val="A04DA3"/>
                        </a:buClr>
                        <a:buFont typeface="Georgia" pitchFamily="18" charset="0"/>
                        <a:defRPr sz="2400">
                          <a:solidFill>
                            <a:schemeClr val="tx1"/>
                          </a:solidFill>
                          <a:latin typeface="Calibri" pitchFamily="34" charset="0"/>
                          <a:ea typeface="ＭＳ Ｐゴシック" pitchFamily="-108" charset="-128"/>
                        </a:defRPr>
                      </a:lvl1pPr>
                      <a:lvl2pPr marL="37931725" indent="-37474525" eaLnBrk="0" hangingPunct="0">
                        <a:spcBef>
                          <a:spcPts val="300"/>
                        </a:spcBef>
                        <a:buClr>
                          <a:schemeClr val="accent2"/>
                        </a:buClr>
                        <a:buFont typeface="Georgia" pitchFamily="18" charset="0"/>
                        <a:defRPr sz="2200">
                          <a:solidFill>
                            <a:schemeClr val="accent2"/>
                          </a:solidFill>
                          <a:latin typeface="Calibri" pitchFamily="34" charset="0"/>
                          <a:ea typeface="ＭＳ Ｐゴシック" pitchFamily="-108" charset="-128"/>
                        </a:defRPr>
                      </a:lvl2pPr>
                      <a:lvl3pPr eaLnBrk="0" hangingPunct="0">
                        <a:spcBef>
                          <a:spcPts val="300"/>
                        </a:spcBef>
                        <a:defRPr sz="2000">
                          <a:solidFill>
                            <a:schemeClr val="accent1"/>
                          </a:solidFill>
                          <a:latin typeface="Calibri" pitchFamily="34" charset="0"/>
                          <a:ea typeface="ＭＳ Ｐゴシック" pitchFamily="-108" charset="-128"/>
                        </a:defRPr>
                      </a:lvl3pPr>
                      <a:lvl4pPr eaLnBrk="0" hangingPunct="0">
                        <a:spcBef>
                          <a:spcPts val="300"/>
                        </a:spcBef>
                        <a:defRPr sz="2000">
                          <a:solidFill>
                            <a:schemeClr val="accent1"/>
                          </a:solidFill>
                          <a:latin typeface="Calibri" pitchFamily="34" charset="0"/>
                          <a:ea typeface="ＭＳ Ｐゴシック" pitchFamily="-108" charset="-128"/>
                        </a:defRPr>
                      </a:lvl4pPr>
                      <a:lvl5pPr eaLnBrk="0" hangingPunct="0">
                        <a:spcBef>
                          <a:spcPts val="300"/>
                        </a:spcBef>
                        <a:defRPr>
                          <a:solidFill>
                            <a:srgbClr val="A04DA3"/>
                          </a:solidFill>
                          <a:latin typeface="Calibri" pitchFamily="34" charset="0"/>
                          <a:ea typeface="ＭＳ Ｐゴシック" pitchFamily="-108" charset="-128"/>
                        </a:defRPr>
                      </a:lvl5pPr>
                      <a:lvl6pPr marL="457200" eaLnBrk="0" fontAlgn="base" hangingPunct="0">
                        <a:spcBef>
                          <a:spcPts val="300"/>
                        </a:spcBef>
                        <a:spcAft>
                          <a:spcPct val="0"/>
                        </a:spcAft>
                        <a:defRPr>
                          <a:solidFill>
                            <a:srgbClr val="A04DA3"/>
                          </a:solidFill>
                          <a:latin typeface="Calibri" pitchFamily="34" charset="0"/>
                          <a:ea typeface="ＭＳ Ｐゴシック" pitchFamily="-108" charset="-128"/>
                        </a:defRPr>
                      </a:lvl6pPr>
                      <a:lvl7pPr marL="914400" eaLnBrk="0" fontAlgn="base" hangingPunct="0">
                        <a:spcBef>
                          <a:spcPts val="300"/>
                        </a:spcBef>
                        <a:spcAft>
                          <a:spcPct val="0"/>
                        </a:spcAft>
                        <a:defRPr>
                          <a:solidFill>
                            <a:srgbClr val="A04DA3"/>
                          </a:solidFill>
                          <a:latin typeface="Calibri" pitchFamily="34" charset="0"/>
                          <a:ea typeface="ＭＳ Ｐゴシック" pitchFamily="-108" charset="-128"/>
                        </a:defRPr>
                      </a:lvl7pPr>
                      <a:lvl8pPr marL="1371600" eaLnBrk="0" fontAlgn="base" hangingPunct="0">
                        <a:spcBef>
                          <a:spcPts val="300"/>
                        </a:spcBef>
                        <a:spcAft>
                          <a:spcPct val="0"/>
                        </a:spcAft>
                        <a:defRPr>
                          <a:solidFill>
                            <a:srgbClr val="A04DA3"/>
                          </a:solidFill>
                          <a:latin typeface="Calibri" pitchFamily="34" charset="0"/>
                          <a:ea typeface="ＭＳ Ｐゴシック" pitchFamily="-108" charset="-128"/>
                        </a:defRPr>
                      </a:lvl8pPr>
                      <a:lvl9pPr marL="1828800" eaLnBrk="0" fontAlgn="base" hangingPunct="0">
                        <a:spcBef>
                          <a:spcPts val="300"/>
                        </a:spcBef>
                        <a:spcAft>
                          <a:spcPct val="0"/>
                        </a:spcAft>
                        <a:defRPr>
                          <a:solidFill>
                            <a:srgbClr val="A04DA3"/>
                          </a:solidFill>
                          <a:latin typeface="Calibri" pitchFamily="34" charset="0"/>
                          <a:ea typeface="ＭＳ Ｐゴシック" pitchFamily="-108"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rgbClr val="111B1C"/>
                          </a:solidFill>
                          <a:effectLst/>
                          <a:latin typeface="News Gothic MT" pitchFamily="-108" charset="0"/>
                          <a:ea typeface="ＭＳ Ｐゴシック" pitchFamily="-108" charset="-128"/>
                        </a:rPr>
                        <a:t>The ability to plan, execute, and monitor actions and skills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rgbClr val="111B1C"/>
                        </a:solidFill>
                        <a:effectLst/>
                        <a:latin typeface="News Gothic MT" pitchFamily="-108" charset="0"/>
                        <a:ea typeface="ＭＳ Ｐゴシック" pitchFamily="-108"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CF0"/>
                    </a:solidFill>
                  </a:tcPr>
                </a:tc>
              </a:tr>
            </a:tbl>
          </a:graphicData>
        </a:graphic>
      </p:graphicFrame>
      <p:pic>
        <p:nvPicPr>
          <p:cNvPr id="56332" name="Picture 6" descr="Networks of Brain.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18200" y="4889500"/>
            <a:ext cx="1993900"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33" name="TextBox 9"/>
          <p:cNvSpPr txBox="1">
            <a:spLocks noChangeArrowheads="1"/>
          </p:cNvSpPr>
          <p:nvPr/>
        </p:nvSpPr>
        <p:spPr bwMode="auto">
          <a:xfrm>
            <a:off x="6629400" y="4889500"/>
            <a:ext cx="609600" cy="369888"/>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pitchFamily="-108" charset="-128"/>
              </a:defRPr>
            </a:lvl1pPr>
            <a:lvl2pPr marL="37931725" indent="-37474525" eaLnBrk="0" hangingPunct="0">
              <a:defRPr sz="2400">
                <a:solidFill>
                  <a:schemeClr val="tx1"/>
                </a:solidFill>
                <a:latin typeface="Arial" charset="0"/>
                <a:ea typeface="ＭＳ Ｐゴシック" pitchFamily="-108" charset="-128"/>
              </a:defRPr>
            </a:lvl2pPr>
            <a:lvl3pPr eaLnBrk="0" hangingPunct="0">
              <a:defRPr sz="2400">
                <a:solidFill>
                  <a:schemeClr val="tx1"/>
                </a:solidFill>
                <a:latin typeface="Arial" charset="0"/>
                <a:ea typeface="ＭＳ Ｐゴシック" pitchFamily="-108" charset="-128"/>
              </a:defRPr>
            </a:lvl3pPr>
            <a:lvl4pPr eaLnBrk="0" hangingPunct="0">
              <a:defRPr sz="2400">
                <a:solidFill>
                  <a:schemeClr val="tx1"/>
                </a:solidFill>
                <a:latin typeface="Arial" charset="0"/>
                <a:ea typeface="ＭＳ Ｐゴシック" pitchFamily="-108" charset="-128"/>
              </a:defRPr>
            </a:lvl4pPr>
            <a:lvl5pPr eaLnBrk="0" hangingPunct="0">
              <a:defRPr sz="2400">
                <a:solidFill>
                  <a:schemeClr val="tx1"/>
                </a:solidFill>
                <a:latin typeface="Arial" charset="0"/>
                <a:ea typeface="ＭＳ Ｐゴシック" pitchFamily="-108" charset="-128"/>
              </a:defRPr>
            </a:lvl5pPr>
            <a:lvl6pPr marL="457200" eaLnBrk="0" fontAlgn="base" hangingPunct="0">
              <a:spcBef>
                <a:spcPct val="0"/>
              </a:spcBef>
              <a:spcAft>
                <a:spcPct val="0"/>
              </a:spcAft>
              <a:defRPr sz="2400">
                <a:solidFill>
                  <a:schemeClr val="tx1"/>
                </a:solidFill>
                <a:latin typeface="Arial" charset="0"/>
                <a:ea typeface="ＭＳ Ｐゴシック" pitchFamily="-108" charset="-128"/>
              </a:defRPr>
            </a:lvl6pPr>
            <a:lvl7pPr marL="914400" eaLnBrk="0" fontAlgn="base" hangingPunct="0">
              <a:spcBef>
                <a:spcPct val="0"/>
              </a:spcBef>
              <a:spcAft>
                <a:spcPct val="0"/>
              </a:spcAft>
              <a:defRPr sz="2400">
                <a:solidFill>
                  <a:schemeClr val="tx1"/>
                </a:solidFill>
                <a:latin typeface="Arial" charset="0"/>
                <a:ea typeface="ＭＳ Ｐゴシック" pitchFamily="-108" charset="-128"/>
              </a:defRPr>
            </a:lvl7pPr>
            <a:lvl8pPr marL="1371600" eaLnBrk="0" fontAlgn="base" hangingPunct="0">
              <a:spcBef>
                <a:spcPct val="0"/>
              </a:spcBef>
              <a:spcAft>
                <a:spcPct val="0"/>
              </a:spcAft>
              <a:defRPr sz="2400">
                <a:solidFill>
                  <a:schemeClr val="tx1"/>
                </a:solidFill>
                <a:latin typeface="Arial" charset="0"/>
                <a:ea typeface="ＭＳ Ｐゴシック" pitchFamily="-108" charset="-128"/>
              </a:defRPr>
            </a:lvl8pPr>
            <a:lvl9pPr marL="1828800" eaLnBrk="0" fontAlgn="base" hangingPunct="0">
              <a:spcBef>
                <a:spcPct val="0"/>
              </a:spcBef>
              <a:spcAft>
                <a:spcPct val="0"/>
              </a:spcAft>
              <a:defRPr sz="2400">
                <a:solidFill>
                  <a:schemeClr val="tx1"/>
                </a:solidFill>
                <a:latin typeface="Arial" charset="0"/>
                <a:ea typeface="ＭＳ Ｐゴシック" pitchFamily="-108" charset="-128"/>
              </a:defRPr>
            </a:lvl9pPr>
          </a:lstStyle>
          <a:p>
            <a:pPr eaLnBrk="1" hangingPunct="1"/>
            <a:endParaRPr lang="en-US" altLang="en-US" sz="1800"/>
          </a:p>
        </p:txBody>
      </p:sp>
    </p:spTree>
    <p:extLst>
      <p:ext uri="{BB962C8B-B14F-4D97-AF65-F5344CB8AC3E}">
        <p14:creationId xmlns:p14="http://schemas.microsoft.com/office/powerpoint/2010/main" val="488875760"/>
      </p:ext>
    </p:extLst>
  </p:cSld>
  <p:clrMapOvr>
    <a:masterClrMapping/>
  </p:clrMapOvr>
  <p:transition spd="med"/>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9810" name="Rectangle 8"/>
          <p:cNvSpPr>
            <a:spLocks noGrp="1" noChangeArrowheads="1"/>
          </p:cNvSpPr>
          <p:nvPr>
            <p:ph type="title"/>
          </p:nvPr>
        </p:nvSpPr>
        <p:spPr>
          <a:xfrm>
            <a:off x="457200" y="301625"/>
            <a:ext cx="8226425" cy="1143000"/>
          </a:xfrm>
        </p:spPr>
        <p:txBody>
          <a:bodyPr rtlCol="0">
            <a:normAutofit fontScale="90000"/>
          </a:bodyPr>
          <a:lstStyle/>
          <a:p>
            <a:pPr eaLnBrk="1" fontAlgn="auto" hangingPunct="1">
              <a:spcAft>
                <a:spcPts val="0"/>
              </a:spcAft>
              <a:defRPr/>
            </a:pPr>
            <a:r>
              <a:rPr lang="en-US" dirty="0" smtClean="0">
                <a:ea typeface="+mj-ea"/>
                <a:cs typeface="+mj-cs"/>
              </a:rPr>
              <a:t>Supports for Student Diverse </a:t>
            </a:r>
            <a:br>
              <a:rPr lang="en-US" dirty="0" smtClean="0">
                <a:ea typeface="+mj-ea"/>
                <a:cs typeface="+mj-cs"/>
              </a:rPr>
            </a:br>
            <a:r>
              <a:rPr lang="en-US" dirty="0" smtClean="0"/>
              <a:t>Learning</a:t>
            </a:r>
            <a:endParaRPr lang="en-US" dirty="0" smtClean="0">
              <a:ea typeface="+mj-ea"/>
              <a:cs typeface="+mj-cs"/>
            </a:endParaRPr>
          </a:p>
        </p:txBody>
      </p:sp>
      <p:sp>
        <p:nvSpPr>
          <p:cNvPr id="58371" name="Rectangle 9"/>
          <p:cNvSpPr>
            <a:spLocks noGrp="1" noChangeArrowheads="1"/>
          </p:cNvSpPr>
          <p:nvPr>
            <p:ph type="body" sz="half" idx="1"/>
          </p:nvPr>
        </p:nvSpPr>
        <p:spPr>
          <a:xfrm>
            <a:off x="228600" y="1447800"/>
            <a:ext cx="4478338" cy="4724400"/>
          </a:xfrm>
          <a:ln>
            <a:solidFill>
              <a:srgbClr val="4F81BD"/>
            </a:solidFill>
            <a:miter lim="800000"/>
            <a:headEnd/>
            <a:tailEnd/>
          </a:ln>
        </p:spPr>
        <p:txBody>
          <a:bodyPr/>
          <a:lstStyle/>
          <a:p>
            <a:pPr eaLnBrk="1" hangingPunct="1">
              <a:spcBef>
                <a:spcPts val="600"/>
              </a:spcBef>
              <a:buFont typeface="Arial" charset="0"/>
              <a:buNone/>
            </a:pPr>
            <a:r>
              <a:rPr lang="en-US" altLang="en-US" sz="2400" b="1" smtClean="0">
                <a:solidFill>
                  <a:srgbClr val="000000"/>
                </a:solidFill>
                <a:latin typeface="Calibri" pitchFamily="34" charset="0"/>
                <a:ea typeface="ＭＳ Ｐゴシック" pitchFamily="-108" charset="-128"/>
              </a:rPr>
              <a:t>Examples</a:t>
            </a:r>
          </a:p>
          <a:p>
            <a:pPr eaLnBrk="1" hangingPunct="1">
              <a:spcBef>
                <a:spcPts val="600"/>
              </a:spcBef>
              <a:buFont typeface="Arial" charset="0"/>
              <a:buNone/>
            </a:pPr>
            <a:r>
              <a:rPr lang="en-US" altLang="en-US" sz="2400" smtClean="0">
                <a:solidFill>
                  <a:srgbClr val="000000"/>
                </a:solidFill>
                <a:latin typeface="Calibri" pitchFamily="34" charset="0"/>
                <a:ea typeface="ＭＳ Ｐゴシック" pitchFamily="-108" charset="-128"/>
              </a:rPr>
              <a:t> – Choice afforded</a:t>
            </a:r>
          </a:p>
          <a:p>
            <a:pPr eaLnBrk="1" hangingPunct="1">
              <a:spcBef>
                <a:spcPts val="600"/>
              </a:spcBef>
              <a:buFont typeface="Arial" charset="0"/>
              <a:buNone/>
            </a:pPr>
            <a:r>
              <a:rPr lang="en-US" altLang="en-US" sz="2400" smtClean="0">
                <a:solidFill>
                  <a:srgbClr val="000000"/>
                </a:solidFill>
                <a:latin typeface="Calibri" pitchFamily="34" charset="0"/>
                <a:ea typeface="ＭＳ Ｐゴシック" pitchFamily="-108" charset="-128"/>
              </a:rPr>
              <a:t> – Age appropriate activities</a:t>
            </a:r>
          </a:p>
          <a:p>
            <a:pPr eaLnBrk="1" hangingPunct="1">
              <a:spcBef>
                <a:spcPts val="600"/>
              </a:spcBef>
              <a:buFont typeface="Arial" charset="0"/>
              <a:buNone/>
            </a:pPr>
            <a:r>
              <a:rPr lang="en-US" altLang="en-US" sz="2400" smtClean="0">
                <a:solidFill>
                  <a:srgbClr val="000000"/>
                </a:solidFill>
                <a:latin typeface="Calibri" pitchFamily="34" charset="0"/>
                <a:ea typeface="ＭＳ Ｐゴシック" pitchFamily="-108" charset="-128"/>
              </a:rPr>
              <a:t> – Culturally relevant activities</a:t>
            </a:r>
          </a:p>
          <a:p>
            <a:pPr eaLnBrk="1" hangingPunct="1">
              <a:spcBef>
                <a:spcPts val="600"/>
              </a:spcBef>
              <a:buFont typeface="Arial" charset="0"/>
              <a:buNone/>
            </a:pPr>
            <a:r>
              <a:rPr lang="en-US" altLang="en-US" sz="2400" smtClean="0">
                <a:solidFill>
                  <a:srgbClr val="000000"/>
                </a:solidFill>
                <a:latin typeface="Calibri" pitchFamily="34" charset="0"/>
                <a:ea typeface="ＭＳ Ｐゴシック" pitchFamily="-108" charset="-128"/>
              </a:rPr>
              <a:t> – Charts/schedules/visible timers</a:t>
            </a:r>
          </a:p>
          <a:p>
            <a:pPr eaLnBrk="1" hangingPunct="1">
              <a:spcBef>
                <a:spcPts val="600"/>
              </a:spcBef>
              <a:buFont typeface="Arial" charset="0"/>
              <a:buNone/>
            </a:pPr>
            <a:r>
              <a:rPr lang="en-US" altLang="en-US" sz="2400" smtClean="0">
                <a:solidFill>
                  <a:srgbClr val="000000"/>
                </a:solidFill>
                <a:latin typeface="Calibri" pitchFamily="34" charset="0"/>
                <a:ea typeface="ＭＳ Ｐゴシック" pitchFamily="-108" charset="-128"/>
              </a:rPr>
              <a:t> – Display of goals</a:t>
            </a:r>
          </a:p>
          <a:p>
            <a:pPr eaLnBrk="1" hangingPunct="1">
              <a:spcBef>
                <a:spcPts val="600"/>
              </a:spcBef>
              <a:buFont typeface="Arial" charset="0"/>
              <a:buNone/>
            </a:pPr>
            <a:r>
              <a:rPr lang="en-US" altLang="en-US" sz="2400" smtClean="0">
                <a:solidFill>
                  <a:srgbClr val="000000"/>
                </a:solidFill>
                <a:latin typeface="Calibri" pitchFamily="34" charset="0"/>
                <a:ea typeface="ＭＳ Ｐゴシック" pitchFamily="-108" charset="-128"/>
              </a:rPr>
              <a:t> – Group work/collaboration</a:t>
            </a:r>
          </a:p>
          <a:p>
            <a:pPr eaLnBrk="1" hangingPunct="1">
              <a:spcBef>
                <a:spcPts val="600"/>
              </a:spcBef>
              <a:buFont typeface="Arial" charset="0"/>
              <a:buNone/>
            </a:pPr>
            <a:r>
              <a:rPr lang="en-US" altLang="en-US" sz="2400" smtClean="0">
                <a:solidFill>
                  <a:srgbClr val="000000"/>
                </a:solidFill>
                <a:latin typeface="Calibri" pitchFamily="34" charset="0"/>
                <a:ea typeface="ＭＳ Ｐゴシック" pitchFamily="-108" charset="-128"/>
              </a:rPr>
              <a:t> – Personal journal</a:t>
            </a:r>
          </a:p>
          <a:p>
            <a:pPr marL="457200" lvl="1" indent="0" eaLnBrk="1" hangingPunct="1">
              <a:spcAft>
                <a:spcPct val="30000"/>
              </a:spcAft>
              <a:buFont typeface="Wingdings 2" pitchFamily="18" charset="2"/>
              <a:buNone/>
            </a:pPr>
            <a:endParaRPr lang="en-US" altLang="en-US" smtClean="0">
              <a:latin typeface="Georgia" pitchFamily="18" charset="0"/>
              <a:ea typeface="ＭＳ Ｐゴシック" pitchFamily="-108" charset="-128"/>
            </a:endParaRPr>
          </a:p>
        </p:txBody>
      </p:sp>
      <p:graphicFrame>
        <p:nvGraphicFramePr>
          <p:cNvPr id="5" name="Table 4"/>
          <p:cNvGraphicFramePr>
            <a:graphicFrameLocks noGrp="1"/>
          </p:cNvGraphicFramePr>
          <p:nvPr/>
        </p:nvGraphicFramePr>
        <p:xfrm>
          <a:off x="5448300" y="1739900"/>
          <a:ext cx="3235325" cy="4432301"/>
        </p:xfrm>
        <a:graphic>
          <a:graphicData uri="http://schemas.openxmlformats.org/drawingml/2006/table">
            <a:tbl>
              <a:tblPr/>
              <a:tblGrid>
                <a:gridCol w="3235325"/>
              </a:tblGrid>
              <a:tr h="649288">
                <a:tc>
                  <a:txBody>
                    <a:bodyPr/>
                    <a:lstStyle>
                      <a:lvl1pPr eaLnBrk="0" hangingPunct="0">
                        <a:spcBef>
                          <a:spcPts val="300"/>
                        </a:spcBef>
                        <a:buClr>
                          <a:srgbClr val="A04DA3"/>
                        </a:buClr>
                        <a:buFont typeface="Georgia" pitchFamily="18" charset="0"/>
                        <a:defRPr sz="2400">
                          <a:solidFill>
                            <a:schemeClr val="tx1"/>
                          </a:solidFill>
                          <a:latin typeface="Calibri" pitchFamily="34" charset="0"/>
                          <a:ea typeface="ＭＳ Ｐゴシック" pitchFamily="-108" charset="-128"/>
                        </a:defRPr>
                      </a:lvl1pPr>
                      <a:lvl2pPr marL="37931725" indent="-37474525" eaLnBrk="0" hangingPunct="0">
                        <a:spcBef>
                          <a:spcPts val="300"/>
                        </a:spcBef>
                        <a:buClr>
                          <a:schemeClr val="accent2"/>
                        </a:buClr>
                        <a:buFont typeface="Georgia" pitchFamily="18" charset="0"/>
                        <a:defRPr sz="2200">
                          <a:solidFill>
                            <a:schemeClr val="accent2"/>
                          </a:solidFill>
                          <a:latin typeface="Calibri" pitchFamily="34" charset="0"/>
                          <a:ea typeface="ＭＳ Ｐゴシック" pitchFamily="-108" charset="-128"/>
                        </a:defRPr>
                      </a:lvl2pPr>
                      <a:lvl3pPr eaLnBrk="0" hangingPunct="0">
                        <a:spcBef>
                          <a:spcPts val="300"/>
                        </a:spcBef>
                        <a:defRPr sz="2000">
                          <a:solidFill>
                            <a:schemeClr val="accent1"/>
                          </a:solidFill>
                          <a:latin typeface="Calibri" pitchFamily="34" charset="0"/>
                          <a:ea typeface="ＭＳ Ｐゴシック" pitchFamily="-108" charset="-128"/>
                        </a:defRPr>
                      </a:lvl3pPr>
                      <a:lvl4pPr eaLnBrk="0" hangingPunct="0">
                        <a:spcBef>
                          <a:spcPts val="300"/>
                        </a:spcBef>
                        <a:defRPr sz="2000">
                          <a:solidFill>
                            <a:schemeClr val="accent1"/>
                          </a:solidFill>
                          <a:latin typeface="Calibri" pitchFamily="34" charset="0"/>
                          <a:ea typeface="ＭＳ Ｐゴシック" pitchFamily="-108" charset="-128"/>
                        </a:defRPr>
                      </a:lvl4pPr>
                      <a:lvl5pPr eaLnBrk="0" hangingPunct="0">
                        <a:spcBef>
                          <a:spcPts val="300"/>
                        </a:spcBef>
                        <a:defRPr>
                          <a:solidFill>
                            <a:srgbClr val="A04DA3"/>
                          </a:solidFill>
                          <a:latin typeface="Calibri" pitchFamily="34" charset="0"/>
                          <a:ea typeface="ＭＳ Ｐゴシック" pitchFamily="-108" charset="-128"/>
                        </a:defRPr>
                      </a:lvl5pPr>
                      <a:lvl6pPr marL="457200" eaLnBrk="0" fontAlgn="base" hangingPunct="0">
                        <a:spcBef>
                          <a:spcPts val="300"/>
                        </a:spcBef>
                        <a:spcAft>
                          <a:spcPct val="0"/>
                        </a:spcAft>
                        <a:defRPr>
                          <a:solidFill>
                            <a:srgbClr val="A04DA3"/>
                          </a:solidFill>
                          <a:latin typeface="Calibri" pitchFamily="34" charset="0"/>
                          <a:ea typeface="ＭＳ Ｐゴシック" pitchFamily="-108" charset="-128"/>
                        </a:defRPr>
                      </a:lvl6pPr>
                      <a:lvl7pPr marL="914400" eaLnBrk="0" fontAlgn="base" hangingPunct="0">
                        <a:spcBef>
                          <a:spcPts val="300"/>
                        </a:spcBef>
                        <a:spcAft>
                          <a:spcPct val="0"/>
                        </a:spcAft>
                        <a:defRPr>
                          <a:solidFill>
                            <a:srgbClr val="A04DA3"/>
                          </a:solidFill>
                          <a:latin typeface="Calibri" pitchFamily="34" charset="0"/>
                          <a:ea typeface="ＭＳ Ｐゴシック" pitchFamily="-108" charset="-128"/>
                        </a:defRPr>
                      </a:lvl7pPr>
                      <a:lvl8pPr marL="1371600" eaLnBrk="0" fontAlgn="base" hangingPunct="0">
                        <a:spcBef>
                          <a:spcPts val="300"/>
                        </a:spcBef>
                        <a:spcAft>
                          <a:spcPct val="0"/>
                        </a:spcAft>
                        <a:defRPr>
                          <a:solidFill>
                            <a:srgbClr val="A04DA3"/>
                          </a:solidFill>
                          <a:latin typeface="Calibri" pitchFamily="34" charset="0"/>
                          <a:ea typeface="ＭＳ Ｐゴシック" pitchFamily="-108" charset="-128"/>
                        </a:defRPr>
                      </a:lvl8pPr>
                      <a:lvl9pPr marL="1828800" eaLnBrk="0" fontAlgn="base" hangingPunct="0">
                        <a:spcBef>
                          <a:spcPts val="300"/>
                        </a:spcBef>
                        <a:spcAft>
                          <a:spcPct val="0"/>
                        </a:spcAft>
                        <a:defRPr>
                          <a:solidFill>
                            <a:srgbClr val="A04DA3"/>
                          </a:solidFill>
                          <a:latin typeface="Calibri" pitchFamily="34" charset="0"/>
                          <a:ea typeface="ＭＳ Ｐゴシック" pitchFamily="-108"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rgbClr val="111B1C"/>
                          </a:solidFill>
                          <a:effectLst/>
                          <a:latin typeface="News Gothic MT" pitchFamily="-108" charset="0"/>
                          <a:ea typeface="ＭＳ Ｐゴシック" pitchFamily="-108" charset="-128"/>
                        </a:rPr>
                        <a:t>The “Why” of Learning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7DF"/>
                    </a:solidFill>
                  </a:tcPr>
                </a:tc>
              </a:tr>
              <a:tr h="3783013">
                <a:tc>
                  <a:txBody>
                    <a:bodyPr/>
                    <a:lstStyle>
                      <a:lvl1pPr eaLnBrk="0" hangingPunct="0">
                        <a:spcBef>
                          <a:spcPts val="300"/>
                        </a:spcBef>
                        <a:buClr>
                          <a:srgbClr val="A04DA3"/>
                        </a:buClr>
                        <a:buFont typeface="Georgia" pitchFamily="18" charset="0"/>
                        <a:defRPr sz="2400">
                          <a:solidFill>
                            <a:schemeClr val="tx1"/>
                          </a:solidFill>
                          <a:latin typeface="Calibri" pitchFamily="34" charset="0"/>
                          <a:ea typeface="ＭＳ Ｐゴシック" pitchFamily="-108" charset="-128"/>
                        </a:defRPr>
                      </a:lvl1pPr>
                      <a:lvl2pPr marL="37931725" indent="-37474525" eaLnBrk="0" hangingPunct="0">
                        <a:spcBef>
                          <a:spcPts val="300"/>
                        </a:spcBef>
                        <a:buClr>
                          <a:schemeClr val="accent2"/>
                        </a:buClr>
                        <a:buFont typeface="Georgia" pitchFamily="18" charset="0"/>
                        <a:defRPr sz="2200">
                          <a:solidFill>
                            <a:schemeClr val="accent2"/>
                          </a:solidFill>
                          <a:latin typeface="Calibri" pitchFamily="34" charset="0"/>
                          <a:ea typeface="ＭＳ Ｐゴシック" pitchFamily="-108" charset="-128"/>
                        </a:defRPr>
                      </a:lvl2pPr>
                      <a:lvl3pPr eaLnBrk="0" hangingPunct="0">
                        <a:spcBef>
                          <a:spcPts val="300"/>
                        </a:spcBef>
                        <a:defRPr sz="2000">
                          <a:solidFill>
                            <a:schemeClr val="accent1"/>
                          </a:solidFill>
                          <a:latin typeface="Calibri" pitchFamily="34" charset="0"/>
                          <a:ea typeface="ＭＳ Ｐゴシック" pitchFamily="-108" charset="-128"/>
                        </a:defRPr>
                      </a:lvl3pPr>
                      <a:lvl4pPr eaLnBrk="0" hangingPunct="0">
                        <a:spcBef>
                          <a:spcPts val="300"/>
                        </a:spcBef>
                        <a:defRPr sz="2000">
                          <a:solidFill>
                            <a:schemeClr val="accent1"/>
                          </a:solidFill>
                          <a:latin typeface="Calibri" pitchFamily="34" charset="0"/>
                          <a:ea typeface="ＭＳ Ｐゴシック" pitchFamily="-108" charset="-128"/>
                        </a:defRPr>
                      </a:lvl4pPr>
                      <a:lvl5pPr eaLnBrk="0" hangingPunct="0">
                        <a:spcBef>
                          <a:spcPts val="300"/>
                        </a:spcBef>
                        <a:defRPr>
                          <a:solidFill>
                            <a:srgbClr val="A04DA3"/>
                          </a:solidFill>
                          <a:latin typeface="Calibri" pitchFamily="34" charset="0"/>
                          <a:ea typeface="ＭＳ Ｐゴシック" pitchFamily="-108" charset="-128"/>
                        </a:defRPr>
                      </a:lvl5pPr>
                      <a:lvl6pPr marL="457200" eaLnBrk="0" fontAlgn="base" hangingPunct="0">
                        <a:spcBef>
                          <a:spcPts val="300"/>
                        </a:spcBef>
                        <a:spcAft>
                          <a:spcPct val="0"/>
                        </a:spcAft>
                        <a:defRPr>
                          <a:solidFill>
                            <a:srgbClr val="A04DA3"/>
                          </a:solidFill>
                          <a:latin typeface="Calibri" pitchFamily="34" charset="0"/>
                          <a:ea typeface="ＭＳ Ｐゴシック" pitchFamily="-108" charset="-128"/>
                        </a:defRPr>
                      </a:lvl6pPr>
                      <a:lvl7pPr marL="914400" eaLnBrk="0" fontAlgn="base" hangingPunct="0">
                        <a:spcBef>
                          <a:spcPts val="300"/>
                        </a:spcBef>
                        <a:spcAft>
                          <a:spcPct val="0"/>
                        </a:spcAft>
                        <a:defRPr>
                          <a:solidFill>
                            <a:srgbClr val="A04DA3"/>
                          </a:solidFill>
                          <a:latin typeface="Calibri" pitchFamily="34" charset="0"/>
                          <a:ea typeface="ＭＳ Ｐゴシック" pitchFamily="-108" charset="-128"/>
                        </a:defRPr>
                      </a:lvl7pPr>
                      <a:lvl8pPr marL="1371600" eaLnBrk="0" fontAlgn="base" hangingPunct="0">
                        <a:spcBef>
                          <a:spcPts val="300"/>
                        </a:spcBef>
                        <a:spcAft>
                          <a:spcPct val="0"/>
                        </a:spcAft>
                        <a:defRPr>
                          <a:solidFill>
                            <a:srgbClr val="A04DA3"/>
                          </a:solidFill>
                          <a:latin typeface="Calibri" pitchFamily="34" charset="0"/>
                          <a:ea typeface="ＭＳ Ｐゴシック" pitchFamily="-108" charset="-128"/>
                        </a:defRPr>
                      </a:lvl8pPr>
                      <a:lvl9pPr marL="1828800" eaLnBrk="0" fontAlgn="base" hangingPunct="0">
                        <a:spcBef>
                          <a:spcPts val="300"/>
                        </a:spcBef>
                        <a:spcAft>
                          <a:spcPct val="0"/>
                        </a:spcAft>
                        <a:defRPr>
                          <a:solidFill>
                            <a:srgbClr val="A04DA3"/>
                          </a:solidFill>
                          <a:latin typeface="Calibri" pitchFamily="34" charset="0"/>
                          <a:ea typeface="ＭＳ Ｐゴシック" pitchFamily="-108"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rgbClr val="191919"/>
                          </a:solidFill>
                          <a:effectLst/>
                          <a:latin typeface="News Gothic MT" pitchFamily="-108" charset="0"/>
                          <a:ea typeface="ＭＳ Ｐゴシック" pitchFamily="-108" charset="-128"/>
                        </a:rPr>
                        <a:t>The ability to engage in actions and skills, set priorities and evaluate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rgbClr val="111B1C"/>
                        </a:solidFill>
                        <a:effectLst/>
                        <a:latin typeface="News Gothic MT" pitchFamily="-108" charset="0"/>
                        <a:ea typeface="ＭＳ Ｐゴシック" pitchFamily="-108"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CF0"/>
                    </a:solidFill>
                  </a:tcPr>
                </a:tc>
              </a:tr>
            </a:tbl>
          </a:graphicData>
        </a:graphic>
      </p:graphicFrame>
      <p:pic>
        <p:nvPicPr>
          <p:cNvPr id="58380" name="Picture 6" descr="Networks of Brain.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18200" y="4889500"/>
            <a:ext cx="1993900"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81" name="TextBox 7"/>
          <p:cNvSpPr txBox="1">
            <a:spLocks noChangeArrowheads="1"/>
          </p:cNvSpPr>
          <p:nvPr/>
        </p:nvSpPr>
        <p:spPr bwMode="auto">
          <a:xfrm>
            <a:off x="7251700" y="4889500"/>
            <a:ext cx="660400" cy="369888"/>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pitchFamily="-108" charset="-128"/>
              </a:defRPr>
            </a:lvl1pPr>
            <a:lvl2pPr marL="37931725" indent="-37474525" eaLnBrk="0" hangingPunct="0">
              <a:defRPr sz="2400">
                <a:solidFill>
                  <a:schemeClr val="tx1"/>
                </a:solidFill>
                <a:latin typeface="Arial" charset="0"/>
                <a:ea typeface="ＭＳ Ｐゴシック" pitchFamily="-108" charset="-128"/>
              </a:defRPr>
            </a:lvl2pPr>
            <a:lvl3pPr eaLnBrk="0" hangingPunct="0">
              <a:defRPr sz="2400">
                <a:solidFill>
                  <a:schemeClr val="tx1"/>
                </a:solidFill>
                <a:latin typeface="Arial" charset="0"/>
                <a:ea typeface="ＭＳ Ｐゴシック" pitchFamily="-108" charset="-128"/>
              </a:defRPr>
            </a:lvl3pPr>
            <a:lvl4pPr eaLnBrk="0" hangingPunct="0">
              <a:defRPr sz="2400">
                <a:solidFill>
                  <a:schemeClr val="tx1"/>
                </a:solidFill>
                <a:latin typeface="Arial" charset="0"/>
                <a:ea typeface="ＭＳ Ｐゴシック" pitchFamily="-108" charset="-128"/>
              </a:defRPr>
            </a:lvl4pPr>
            <a:lvl5pPr eaLnBrk="0" hangingPunct="0">
              <a:defRPr sz="2400">
                <a:solidFill>
                  <a:schemeClr val="tx1"/>
                </a:solidFill>
                <a:latin typeface="Arial" charset="0"/>
                <a:ea typeface="ＭＳ Ｐゴシック" pitchFamily="-108" charset="-128"/>
              </a:defRPr>
            </a:lvl5pPr>
            <a:lvl6pPr marL="457200" eaLnBrk="0" fontAlgn="base" hangingPunct="0">
              <a:spcBef>
                <a:spcPct val="0"/>
              </a:spcBef>
              <a:spcAft>
                <a:spcPct val="0"/>
              </a:spcAft>
              <a:defRPr sz="2400">
                <a:solidFill>
                  <a:schemeClr val="tx1"/>
                </a:solidFill>
                <a:latin typeface="Arial" charset="0"/>
                <a:ea typeface="ＭＳ Ｐゴシック" pitchFamily="-108" charset="-128"/>
              </a:defRPr>
            </a:lvl6pPr>
            <a:lvl7pPr marL="914400" eaLnBrk="0" fontAlgn="base" hangingPunct="0">
              <a:spcBef>
                <a:spcPct val="0"/>
              </a:spcBef>
              <a:spcAft>
                <a:spcPct val="0"/>
              </a:spcAft>
              <a:defRPr sz="2400">
                <a:solidFill>
                  <a:schemeClr val="tx1"/>
                </a:solidFill>
                <a:latin typeface="Arial" charset="0"/>
                <a:ea typeface="ＭＳ Ｐゴシック" pitchFamily="-108" charset="-128"/>
              </a:defRPr>
            </a:lvl7pPr>
            <a:lvl8pPr marL="1371600" eaLnBrk="0" fontAlgn="base" hangingPunct="0">
              <a:spcBef>
                <a:spcPct val="0"/>
              </a:spcBef>
              <a:spcAft>
                <a:spcPct val="0"/>
              </a:spcAft>
              <a:defRPr sz="2400">
                <a:solidFill>
                  <a:schemeClr val="tx1"/>
                </a:solidFill>
                <a:latin typeface="Arial" charset="0"/>
                <a:ea typeface="ＭＳ Ｐゴシック" pitchFamily="-108" charset="-128"/>
              </a:defRPr>
            </a:lvl8pPr>
            <a:lvl9pPr marL="1828800" eaLnBrk="0" fontAlgn="base" hangingPunct="0">
              <a:spcBef>
                <a:spcPct val="0"/>
              </a:spcBef>
              <a:spcAft>
                <a:spcPct val="0"/>
              </a:spcAft>
              <a:defRPr sz="2400">
                <a:solidFill>
                  <a:schemeClr val="tx1"/>
                </a:solidFill>
                <a:latin typeface="Arial" charset="0"/>
                <a:ea typeface="ＭＳ Ｐゴシック" pitchFamily="-108" charset="-128"/>
              </a:defRPr>
            </a:lvl9pPr>
          </a:lstStyle>
          <a:p>
            <a:pPr eaLnBrk="1" hangingPunct="1"/>
            <a:endParaRPr lang="en-US" altLang="en-US" sz="1800"/>
          </a:p>
        </p:txBody>
      </p:sp>
    </p:spTree>
    <p:extLst>
      <p:ext uri="{BB962C8B-B14F-4D97-AF65-F5344CB8AC3E}">
        <p14:creationId xmlns:p14="http://schemas.microsoft.com/office/powerpoint/2010/main" val="3379845073"/>
      </p:ext>
    </p:extLst>
  </p:cSld>
  <p:clrMapOvr>
    <a:masterClrMapping/>
  </p:clrMapOvr>
  <p:transition spd="med"/>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oter Placeholder 3"/>
          <p:cNvSpPr>
            <a:spLocks noGrp="1"/>
          </p:cNvSpPr>
          <p:nvPr>
            <p:ph type="ftr" sz="quarter" idx="10"/>
          </p:nvPr>
        </p:nvSpPr>
        <p:spPr>
          <a:noFill/>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eaLnBrk="1" hangingPunct="1"/>
            <a:r>
              <a:rPr lang="en-US" altLang="en-US" sz="1200">
                <a:solidFill>
                  <a:schemeClr val="bg2"/>
                </a:solidFill>
              </a:rPr>
              <a:t>Diana Browning Wright, Teaching and Learning Trainings, 2005</a:t>
            </a:r>
          </a:p>
        </p:txBody>
      </p:sp>
      <p:sp>
        <p:nvSpPr>
          <p:cNvPr id="71684" name="Rectangle 3"/>
          <p:cNvSpPr>
            <a:spLocks noGrp="1" noChangeArrowheads="1"/>
          </p:cNvSpPr>
          <p:nvPr>
            <p:ph type="body" idx="1"/>
          </p:nvPr>
        </p:nvSpPr>
        <p:spPr>
          <a:xfrm>
            <a:off x="1295400" y="1905000"/>
            <a:ext cx="7848600" cy="4648200"/>
          </a:xfrm>
          <a:extLst>
            <a:ext uri="{909E8E84-426E-40DD-AFC4-6F175D3DCCD1}">
              <a14:hiddenFill xmlns:a14="http://schemas.microsoft.com/office/drawing/2010/main">
                <a:solidFill>
                  <a:srgbClr val="FFFF00"/>
                </a:solidFill>
              </a14:hiddenFill>
            </a:ext>
          </a:extLst>
        </p:spPr>
        <p:txBody>
          <a:bodyPr/>
          <a:lstStyle/>
          <a:p>
            <a:pPr marL="0" indent="0" eaLnBrk="1" hangingPunct="1">
              <a:buFont typeface="Wingdings" pitchFamily="2" charset="2"/>
              <a:buNone/>
              <a:tabLst>
                <a:tab pos="571500" algn="l"/>
              </a:tabLst>
            </a:pPr>
            <a:r>
              <a:rPr lang="en-US" altLang="en-US" sz="2600" dirty="0" smtClean="0"/>
              <a:t>1. 	Provide </a:t>
            </a:r>
            <a:r>
              <a:rPr lang="en-US" altLang="en-US" sz="2600" dirty="0" smtClean="0">
                <a:solidFill>
                  <a:srgbClr val="0000FF"/>
                </a:solidFill>
              </a:rPr>
              <a:t>procedural prompts</a:t>
            </a:r>
            <a:r>
              <a:rPr lang="en-US" altLang="en-US" sz="2600" dirty="0" smtClean="0"/>
              <a:t> specific to the</a:t>
            </a:r>
          </a:p>
          <a:p>
            <a:pPr marL="0" indent="0" eaLnBrk="1" hangingPunct="1">
              <a:buFont typeface="Wingdings" pitchFamily="2" charset="2"/>
              <a:buNone/>
              <a:tabLst>
                <a:tab pos="571500" algn="l"/>
              </a:tabLst>
            </a:pPr>
            <a:r>
              <a:rPr lang="en-US" altLang="en-US" sz="2600" dirty="0" smtClean="0"/>
              <a:t>	strategy being taught. </a:t>
            </a:r>
          </a:p>
          <a:p>
            <a:pPr marL="0" indent="0" eaLnBrk="1" hangingPunct="1">
              <a:buFont typeface="Wingdings" pitchFamily="2" charset="2"/>
              <a:buNone/>
              <a:tabLst>
                <a:tab pos="571500" algn="l"/>
              </a:tabLst>
            </a:pPr>
            <a:r>
              <a:rPr lang="en-US" altLang="en-US" sz="2600" i="1" dirty="0" smtClean="0">
                <a:solidFill>
                  <a:schemeClr val="hlink"/>
                </a:solidFill>
              </a:rPr>
              <a:t>      	</a:t>
            </a:r>
            <a:r>
              <a:rPr lang="en-US" altLang="en-US" sz="2600" b="1" i="1" dirty="0" smtClean="0">
                <a:solidFill>
                  <a:schemeClr val="hlink"/>
                </a:solidFill>
              </a:rPr>
              <a:t>When and how should the strategy be used?</a:t>
            </a:r>
          </a:p>
          <a:p>
            <a:pPr marL="0" indent="0" eaLnBrk="1" hangingPunct="1">
              <a:buFont typeface="Wingdings" pitchFamily="2" charset="2"/>
              <a:buNone/>
              <a:tabLst>
                <a:tab pos="571500" algn="l"/>
              </a:tabLst>
            </a:pPr>
            <a:r>
              <a:rPr lang="en-US" altLang="en-US" sz="2600" dirty="0" smtClean="0"/>
              <a:t>2.	Teach the cognitive strategy using </a:t>
            </a:r>
            <a:r>
              <a:rPr lang="en-US" altLang="en-US" sz="2600" dirty="0" smtClean="0">
                <a:solidFill>
                  <a:srgbClr val="0000FF"/>
                </a:solidFill>
              </a:rPr>
              <a:t>small 	steps</a:t>
            </a:r>
            <a:r>
              <a:rPr lang="en-US" altLang="en-US" sz="2600" dirty="0" smtClean="0"/>
              <a:t>.</a:t>
            </a:r>
            <a:endParaRPr lang="en-US" altLang="en-US" sz="2600" b="1" dirty="0" smtClean="0"/>
          </a:p>
          <a:p>
            <a:pPr marL="0" indent="0" eaLnBrk="1" hangingPunct="1">
              <a:buFont typeface="Wingdings" pitchFamily="2" charset="2"/>
              <a:buNone/>
              <a:tabLst>
                <a:tab pos="571500" algn="l"/>
              </a:tabLst>
            </a:pPr>
            <a:r>
              <a:rPr lang="en-US" altLang="en-US" sz="2600" dirty="0" smtClean="0"/>
              <a:t>3. 	</a:t>
            </a:r>
            <a:r>
              <a:rPr lang="en-US" altLang="en-US" sz="2600" dirty="0" smtClean="0">
                <a:solidFill>
                  <a:srgbClr val="0000FF"/>
                </a:solidFill>
              </a:rPr>
              <a:t>Provide models</a:t>
            </a:r>
            <a:r>
              <a:rPr lang="en-US" altLang="en-US" sz="2600" dirty="0" smtClean="0"/>
              <a:t> of appropriate responses.</a:t>
            </a:r>
          </a:p>
          <a:p>
            <a:pPr marL="0" indent="0" eaLnBrk="1" hangingPunct="1">
              <a:buFont typeface="Wingdings" pitchFamily="2" charset="2"/>
              <a:buNone/>
              <a:tabLst>
                <a:tab pos="571500" algn="l"/>
              </a:tabLst>
            </a:pPr>
            <a:r>
              <a:rPr lang="en-US" altLang="en-US" sz="2600" dirty="0" smtClean="0"/>
              <a:t>4. 	</a:t>
            </a:r>
            <a:r>
              <a:rPr lang="en-US" altLang="en-US" sz="2600" dirty="0" smtClean="0">
                <a:solidFill>
                  <a:srgbClr val="0000FF"/>
                </a:solidFill>
              </a:rPr>
              <a:t>Think aloud</a:t>
            </a:r>
            <a:r>
              <a:rPr lang="en-US" altLang="en-US" sz="2600" dirty="0" smtClean="0"/>
              <a:t> as choices are being made</a:t>
            </a:r>
          </a:p>
          <a:p>
            <a:pPr marL="0" indent="0" eaLnBrk="1" hangingPunct="1">
              <a:buFont typeface="Wingdings" pitchFamily="2" charset="2"/>
              <a:buNone/>
              <a:tabLst>
                <a:tab pos="571500" algn="l"/>
              </a:tabLst>
            </a:pPr>
            <a:r>
              <a:rPr lang="en-US" altLang="en-US" sz="2600" dirty="0" smtClean="0"/>
              <a:t>5. 	</a:t>
            </a:r>
            <a:r>
              <a:rPr lang="en-US" altLang="en-US" sz="2600" dirty="0" smtClean="0">
                <a:solidFill>
                  <a:srgbClr val="0000FF"/>
                </a:solidFill>
              </a:rPr>
              <a:t>Anticipate</a:t>
            </a:r>
            <a:r>
              <a:rPr lang="en-US" altLang="en-US" sz="2600" b="1" dirty="0" smtClean="0">
                <a:solidFill>
                  <a:srgbClr val="0000FF"/>
                </a:solidFill>
              </a:rPr>
              <a:t> </a:t>
            </a:r>
            <a:r>
              <a:rPr lang="en-US" altLang="en-US" sz="2600" dirty="0" smtClean="0"/>
              <a:t>potential difficulties.</a:t>
            </a:r>
          </a:p>
          <a:p>
            <a:pPr marL="0" indent="0" eaLnBrk="1" hangingPunct="1">
              <a:buFont typeface="Wingdings" pitchFamily="2" charset="2"/>
              <a:buNone/>
              <a:tabLst>
                <a:tab pos="571500" algn="l"/>
              </a:tabLst>
            </a:pPr>
            <a:r>
              <a:rPr lang="en-US" altLang="en-US" sz="2600" dirty="0" smtClean="0"/>
              <a:t>6. 	</a:t>
            </a:r>
            <a:r>
              <a:rPr lang="en-US" altLang="en-US" sz="2600" dirty="0" smtClean="0">
                <a:solidFill>
                  <a:srgbClr val="0000FF"/>
                </a:solidFill>
              </a:rPr>
              <a:t>Regulate</a:t>
            </a:r>
            <a:r>
              <a:rPr lang="en-US" altLang="en-US" sz="2600" dirty="0" smtClean="0"/>
              <a:t> the difficulty of the material. </a:t>
            </a:r>
          </a:p>
        </p:txBody>
      </p:sp>
      <p:sp>
        <p:nvSpPr>
          <p:cNvPr id="71685" name="Text Box 5"/>
          <p:cNvSpPr txBox="1">
            <a:spLocks noChangeArrowheads="1"/>
          </p:cNvSpPr>
          <p:nvPr/>
        </p:nvSpPr>
        <p:spPr bwMode="auto">
          <a:xfrm>
            <a:off x="1276350" y="6392863"/>
            <a:ext cx="80010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eaLnBrk="1" hangingPunct="1">
              <a:spcBef>
                <a:spcPct val="50000"/>
              </a:spcBef>
            </a:pPr>
            <a:r>
              <a:rPr lang="en-US" altLang="en-US" sz="1100"/>
              <a:t>J.W. Lloyd, E.J. Kameanui, and D. Chard (Eds.) (1997) Issues in educating students with disabilities. </a:t>
            </a:r>
          </a:p>
        </p:txBody>
      </p:sp>
      <p:sp>
        <p:nvSpPr>
          <p:cNvPr id="2" name="Title 1"/>
          <p:cNvSpPr>
            <a:spLocks noGrp="1"/>
          </p:cNvSpPr>
          <p:nvPr>
            <p:ph type="title"/>
          </p:nvPr>
        </p:nvSpPr>
        <p:spPr/>
        <p:txBody>
          <a:bodyPr>
            <a:normAutofit fontScale="90000"/>
          </a:bodyPr>
          <a:lstStyle/>
          <a:p>
            <a:r>
              <a:rPr lang="en-US" dirty="0" smtClean="0"/>
              <a:t>13 Instructional Teaching 		   Strategies:</a:t>
            </a:r>
            <a:endParaRPr lang="en-US" dirty="0"/>
          </a:p>
        </p:txBody>
      </p:sp>
    </p:spTree>
    <p:extLst>
      <p:ext uri="{BB962C8B-B14F-4D97-AF65-F5344CB8AC3E}">
        <p14:creationId xmlns:p14="http://schemas.microsoft.com/office/powerpoint/2010/main" val="1283095924"/>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Footer Placeholder 3"/>
          <p:cNvSpPr>
            <a:spLocks noGrp="1"/>
          </p:cNvSpPr>
          <p:nvPr>
            <p:ph type="ftr" sz="quarter" idx="10"/>
          </p:nvPr>
        </p:nvSpPr>
        <p:spPr>
          <a:noFill/>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eaLnBrk="1" hangingPunct="1"/>
            <a:r>
              <a:rPr lang="en-US" altLang="en-US" sz="1200">
                <a:solidFill>
                  <a:schemeClr val="bg2"/>
                </a:solidFill>
              </a:rPr>
              <a:t>Diana Browning Wright, Teaching and Learning Trainings, 2005</a:t>
            </a:r>
          </a:p>
        </p:txBody>
      </p:sp>
      <p:sp>
        <p:nvSpPr>
          <p:cNvPr id="72707" name="Rectangle 2"/>
          <p:cNvSpPr>
            <a:spLocks noGrp="1" noChangeArrowheads="1"/>
          </p:cNvSpPr>
          <p:nvPr>
            <p:ph type="title"/>
          </p:nvPr>
        </p:nvSpPr>
        <p:spPr>
          <a:xfrm>
            <a:off x="1219200" y="838200"/>
            <a:ext cx="7010400" cy="914400"/>
          </a:xfrm>
        </p:spPr>
        <p:txBody>
          <a:bodyPr>
            <a:normAutofit fontScale="90000"/>
          </a:bodyPr>
          <a:lstStyle/>
          <a:p>
            <a:pPr eaLnBrk="1" hangingPunct="1"/>
            <a:r>
              <a:rPr lang="en-US" altLang="en-US" sz="3600" dirty="0" smtClean="0">
                <a:latin typeface="Arial" charset="0"/>
              </a:rPr>
              <a:t>13 Instructional Teaching Strategies</a:t>
            </a:r>
            <a:r>
              <a:rPr lang="en-US" altLang="en-US" sz="3200" b="0" dirty="0" smtClean="0">
                <a:solidFill>
                  <a:srgbClr val="0000FF"/>
                </a:solidFill>
              </a:rPr>
              <a:t> </a:t>
            </a:r>
            <a:br>
              <a:rPr lang="en-US" altLang="en-US" sz="3200" b="0" dirty="0" smtClean="0">
                <a:solidFill>
                  <a:srgbClr val="0000FF"/>
                </a:solidFill>
              </a:rPr>
            </a:br>
            <a:endParaRPr lang="en-US" altLang="en-US" sz="3200" b="0" dirty="0" smtClean="0">
              <a:solidFill>
                <a:srgbClr val="0000FF"/>
              </a:solidFill>
            </a:endParaRPr>
          </a:p>
        </p:txBody>
      </p:sp>
      <p:sp>
        <p:nvSpPr>
          <p:cNvPr id="72708" name="Rectangle 3"/>
          <p:cNvSpPr>
            <a:spLocks noGrp="1" noChangeArrowheads="1"/>
          </p:cNvSpPr>
          <p:nvPr>
            <p:ph type="body" idx="1"/>
          </p:nvPr>
        </p:nvSpPr>
        <p:spPr>
          <a:xfrm>
            <a:off x="1371600" y="1981200"/>
            <a:ext cx="6553200" cy="3733800"/>
          </a:xfrm>
        </p:spPr>
        <p:txBody>
          <a:bodyPr/>
          <a:lstStyle/>
          <a:p>
            <a:pPr marL="800100" indent="-800100" eaLnBrk="1" hangingPunct="1">
              <a:buFont typeface="Wingdings" pitchFamily="2" charset="2"/>
              <a:buNone/>
            </a:pPr>
            <a:r>
              <a:rPr lang="en-US" altLang="en-US" sz="2600" dirty="0" smtClean="0"/>
              <a:t>7. 	Provide a </a:t>
            </a:r>
            <a:r>
              <a:rPr lang="en-US" altLang="en-US" sz="2600" dirty="0" smtClean="0">
                <a:solidFill>
                  <a:srgbClr val="0000FF"/>
                </a:solidFill>
              </a:rPr>
              <a:t>cue card</a:t>
            </a:r>
          </a:p>
          <a:p>
            <a:pPr marL="800100" indent="-800100" eaLnBrk="1" hangingPunct="1">
              <a:buFont typeface="Wingdings" pitchFamily="2" charset="2"/>
              <a:buNone/>
            </a:pPr>
            <a:r>
              <a:rPr lang="en-US" altLang="en-US" sz="2600" dirty="0" smtClean="0"/>
              <a:t>8. 	</a:t>
            </a:r>
            <a:r>
              <a:rPr lang="en-US" altLang="en-US" sz="2600" dirty="0" smtClean="0">
                <a:solidFill>
                  <a:srgbClr val="0000FF"/>
                </a:solidFill>
              </a:rPr>
              <a:t>Guide </a:t>
            </a:r>
            <a:r>
              <a:rPr lang="en-US" altLang="en-US" sz="2600" dirty="0" smtClean="0"/>
              <a:t>student practice.</a:t>
            </a:r>
          </a:p>
          <a:p>
            <a:pPr marL="800100" indent="-800100" eaLnBrk="1" hangingPunct="1">
              <a:buFont typeface="Wingdings" pitchFamily="2" charset="2"/>
              <a:buNone/>
            </a:pPr>
            <a:r>
              <a:rPr lang="en-US" altLang="en-US" sz="2600" dirty="0" smtClean="0"/>
              <a:t>9. 	Provide </a:t>
            </a:r>
            <a:r>
              <a:rPr lang="en-US" altLang="en-US" sz="2600" dirty="0" smtClean="0">
                <a:solidFill>
                  <a:srgbClr val="0000FF"/>
                </a:solidFill>
              </a:rPr>
              <a:t>feedback</a:t>
            </a:r>
            <a:r>
              <a:rPr lang="en-US" altLang="en-US" sz="2600" dirty="0" smtClean="0"/>
              <a:t> and corrections.</a:t>
            </a:r>
          </a:p>
          <a:p>
            <a:pPr marL="800100" indent="-800100" eaLnBrk="1" hangingPunct="1">
              <a:buFont typeface="Wingdings" pitchFamily="2" charset="2"/>
              <a:buNone/>
            </a:pPr>
            <a:r>
              <a:rPr lang="en-US" altLang="en-US" sz="2600" dirty="0" smtClean="0"/>
              <a:t>10. 	Provide and teach a </a:t>
            </a:r>
            <a:r>
              <a:rPr lang="en-US" altLang="en-US" sz="2600" dirty="0" smtClean="0">
                <a:solidFill>
                  <a:srgbClr val="0000FF"/>
                </a:solidFill>
              </a:rPr>
              <a:t>checklist.</a:t>
            </a:r>
          </a:p>
          <a:p>
            <a:pPr marL="800100" indent="-800100" eaLnBrk="1" hangingPunct="1">
              <a:buFont typeface="Wingdings" pitchFamily="2" charset="2"/>
              <a:buNone/>
            </a:pPr>
            <a:r>
              <a:rPr lang="en-US" altLang="en-US" sz="2600" dirty="0" smtClean="0"/>
              <a:t>11. 	Provide </a:t>
            </a:r>
            <a:r>
              <a:rPr lang="en-US" altLang="en-US" sz="2600" dirty="0" smtClean="0">
                <a:solidFill>
                  <a:srgbClr val="0000FF"/>
                </a:solidFill>
              </a:rPr>
              <a:t>independent practice</a:t>
            </a:r>
          </a:p>
          <a:p>
            <a:pPr marL="800100" indent="-800100" eaLnBrk="1" hangingPunct="1">
              <a:buFont typeface="Wingdings" pitchFamily="2" charset="2"/>
              <a:buNone/>
            </a:pPr>
            <a:r>
              <a:rPr lang="en-US" altLang="en-US" sz="2600" dirty="0" smtClean="0"/>
              <a:t>12. 	Increase student </a:t>
            </a:r>
            <a:r>
              <a:rPr lang="en-US" altLang="en-US" sz="2600" dirty="0" smtClean="0">
                <a:solidFill>
                  <a:srgbClr val="0000FF"/>
                </a:solidFill>
              </a:rPr>
              <a:t>responsibilities.</a:t>
            </a:r>
          </a:p>
          <a:p>
            <a:pPr marL="800100" indent="-800100" eaLnBrk="1" hangingPunct="1">
              <a:buFont typeface="Wingdings" pitchFamily="2" charset="2"/>
              <a:buNone/>
            </a:pPr>
            <a:r>
              <a:rPr lang="en-US" altLang="en-US" sz="2600" dirty="0" smtClean="0"/>
              <a:t>13. 	</a:t>
            </a:r>
            <a:r>
              <a:rPr lang="en-US" altLang="en-US" sz="2600" dirty="0" smtClean="0">
                <a:solidFill>
                  <a:srgbClr val="0000FF"/>
                </a:solidFill>
              </a:rPr>
              <a:t>Assess</a:t>
            </a:r>
            <a:r>
              <a:rPr lang="en-US" altLang="en-US" sz="2600" dirty="0" smtClean="0"/>
              <a:t> student mastery. </a:t>
            </a:r>
          </a:p>
        </p:txBody>
      </p:sp>
      <p:sp>
        <p:nvSpPr>
          <p:cNvPr id="72709" name="Text Box 5"/>
          <p:cNvSpPr txBox="1">
            <a:spLocks noChangeArrowheads="1"/>
          </p:cNvSpPr>
          <p:nvPr/>
        </p:nvSpPr>
        <p:spPr bwMode="auto">
          <a:xfrm>
            <a:off x="1257300" y="6392863"/>
            <a:ext cx="80010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eaLnBrk="1" hangingPunct="1">
              <a:spcBef>
                <a:spcPct val="50000"/>
              </a:spcBef>
            </a:pPr>
            <a:r>
              <a:rPr lang="en-US" altLang="en-US" sz="1100"/>
              <a:t>J.W. Lloyd, E.J. Kameanui, and D. Chard (Eds.) (1997) Issues in educating students with disabilities. </a:t>
            </a:r>
          </a:p>
        </p:txBody>
      </p:sp>
    </p:spTree>
    <p:extLst>
      <p:ext uri="{BB962C8B-B14F-4D97-AF65-F5344CB8AC3E}">
        <p14:creationId xmlns:p14="http://schemas.microsoft.com/office/powerpoint/2010/main" val="3687438044"/>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a:t>Provide opportunities for students to work in small groups and in pairs. If cooperative learning strategies are used, five conditions must be present: (a) The task must be authentic, worthwhile, and appropriate for students working in groups; (b) Small-group learning must be the goal; (c) Cooperative behavior should be taught to and used by students; (d) Group work should be structured so that students depend on one another to complete a task successfully; (e) Students should be held individually accountable (Putnam, 1998</a:t>
            </a:r>
            <a:r>
              <a:rPr lang="en-US" dirty="0" smtClean="0"/>
              <a:t>).</a:t>
            </a:r>
            <a:endParaRPr lang="en-US" dirty="0"/>
          </a:p>
        </p:txBody>
      </p:sp>
      <p:sp>
        <p:nvSpPr>
          <p:cNvPr id="3" name="Title 2"/>
          <p:cNvSpPr>
            <a:spLocks noGrp="1"/>
          </p:cNvSpPr>
          <p:nvPr>
            <p:ph type="title"/>
          </p:nvPr>
        </p:nvSpPr>
        <p:spPr/>
        <p:txBody>
          <a:bodyPr/>
          <a:lstStyle/>
          <a:p>
            <a:r>
              <a:rPr lang="en-US" dirty="0" smtClean="0"/>
              <a:t>Tips for Structuring Lessons</a:t>
            </a:r>
            <a:endParaRPr lang="en-US" dirty="0"/>
          </a:p>
        </p:txBody>
      </p:sp>
    </p:spTree>
    <p:extLst>
      <p:ext uri="{BB962C8B-B14F-4D97-AF65-F5344CB8AC3E}">
        <p14:creationId xmlns:p14="http://schemas.microsoft.com/office/powerpoint/2010/main" val="16700933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a:t>Use graphic organizers to assist students with organizing information in meaningful ways. For example, Bender (2002) suggests providing students with lesson outlines as note-taking tools.</a:t>
            </a:r>
          </a:p>
          <a:p>
            <a:r>
              <a:rPr lang="en-US" dirty="0"/>
              <a:t>Use the instructional sequence of "I do" (teacher model), "We do" (group practice), and "You do" (individual practice). Provide supports or scaffolds to students as they are learning new material and withdraw them when they are able to perform the task on their own (Bender, 2002).</a:t>
            </a:r>
          </a:p>
          <a:p>
            <a:endParaRPr lang="en-US" dirty="0"/>
          </a:p>
        </p:txBody>
      </p:sp>
      <p:sp>
        <p:nvSpPr>
          <p:cNvPr id="3" name="Title 2"/>
          <p:cNvSpPr>
            <a:spLocks noGrp="1"/>
          </p:cNvSpPr>
          <p:nvPr>
            <p:ph type="title"/>
          </p:nvPr>
        </p:nvSpPr>
        <p:spPr/>
        <p:txBody>
          <a:bodyPr/>
          <a:lstStyle/>
          <a:p>
            <a:r>
              <a:rPr lang="en-US" dirty="0" smtClean="0"/>
              <a:t>Tips for Structuring Lessons</a:t>
            </a:r>
            <a:endParaRPr lang="en-US" dirty="0"/>
          </a:p>
        </p:txBody>
      </p:sp>
    </p:spTree>
    <p:extLst>
      <p:ext uri="{BB962C8B-B14F-4D97-AF65-F5344CB8AC3E}">
        <p14:creationId xmlns:p14="http://schemas.microsoft.com/office/powerpoint/2010/main" val="227798286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a:t>Employ active learning strategies such as "think, pair, share" to promote recall and understanding of new learning. This strategy allows students to reflect individually on a question, pair up with a partner to share and compare answers, and finally give the best answer (Kagan, 1994). For more active learning strategies, download the Considerations Packet, Techniques for Active Learning. This packet is available from the College of William and Mary Training &amp; Technical Assistance Center at www.wm.edu/ttac/packets/consideration.html.</a:t>
            </a:r>
          </a:p>
          <a:p>
            <a:endParaRPr lang="en-US" dirty="0"/>
          </a:p>
          <a:p>
            <a:endParaRPr lang="en-US" dirty="0"/>
          </a:p>
        </p:txBody>
      </p:sp>
      <p:sp>
        <p:nvSpPr>
          <p:cNvPr id="3" name="Title 2"/>
          <p:cNvSpPr>
            <a:spLocks noGrp="1"/>
          </p:cNvSpPr>
          <p:nvPr>
            <p:ph type="title"/>
          </p:nvPr>
        </p:nvSpPr>
        <p:spPr/>
        <p:txBody>
          <a:bodyPr/>
          <a:lstStyle/>
          <a:p>
            <a:r>
              <a:rPr lang="en-US" dirty="0" smtClean="0"/>
              <a:t>Tips for Structuring Lessons</a:t>
            </a:r>
            <a:endParaRPr lang="en-US" dirty="0"/>
          </a:p>
        </p:txBody>
      </p:sp>
    </p:spTree>
    <p:extLst>
      <p:ext uri="{BB962C8B-B14F-4D97-AF65-F5344CB8AC3E}">
        <p14:creationId xmlns:p14="http://schemas.microsoft.com/office/powerpoint/2010/main" val="7336270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p:txBody>
          <a:bodyPr>
            <a:normAutofit/>
          </a:bodyPr>
          <a:lstStyle/>
          <a:p>
            <a:pPr eaLnBrk="1" hangingPunct="1">
              <a:lnSpc>
                <a:spcPct val="90000"/>
              </a:lnSpc>
            </a:pPr>
            <a:r>
              <a:rPr lang="en-US" altLang="en-US" sz="2400" smtClean="0">
                <a:solidFill>
                  <a:srgbClr val="000000"/>
                </a:solidFill>
                <a:cs typeface="Arial" charset="0"/>
              </a:rPr>
              <a:t>A local educational agency (LEA) must provide each child with a disability a free appropriate public education (FAPE). An LEA meets its obligation to provide FAPE to a child in part by providing special education, related services, and supplementary aids and services and program modifications or supports for school personnel in conformity with an IEP. The services provided must be stated in the IEP so that the level of the agency's commitment of resources will be clear to parents and other IEP team members. An LEA must ensure that a student is provided with all services required in the child's IEP</a:t>
            </a:r>
            <a:r>
              <a:rPr lang="en-US" altLang="en-US" sz="2400" smtClean="0">
                <a:solidFill>
                  <a:srgbClr val="000000"/>
                </a:solidFill>
                <a:latin typeface="Arial" charset="0"/>
                <a:cs typeface="Arial" charset="0"/>
              </a:rPr>
              <a:t>.</a:t>
            </a:r>
          </a:p>
          <a:p>
            <a:pPr eaLnBrk="1" hangingPunct="1">
              <a:lnSpc>
                <a:spcPct val="90000"/>
              </a:lnSpc>
            </a:pPr>
            <a:endParaRPr lang="en-US" altLang="en-US" sz="2400" smtClean="0"/>
          </a:p>
        </p:txBody>
      </p:sp>
      <p:sp>
        <p:nvSpPr>
          <p:cNvPr id="17410" name="Rectangle 2"/>
          <p:cNvSpPr>
            <a:spLocks noGrp="1" noChangeArrowheads="1"/>
          </p:cNvSpPr>
          <p:nvPr>
            <p:ph type="title"/>
          </p:nvPr>
        </p:nvSpPr>
        <p:spPr/>
        <p:txBody>
          <a:bodyPr/>
          <a:lstStyle/>
          <a:p>
            <a:pPr eaLnBrk="1" hangingPunct="1"/>
            <a:r>
              <a:rPr lang="en-US" altLang="en-US" smtClean="0"/>
              <a:t>Responsibility</a:t>
            </a:r>
          </a:p>
        </p:txBody>
      </p:sp>
    </p:spTree>
    <p:extLst>
      <p:ext uri="{BB962C8B-B14F-4D97-AF65-F5344CB8AC3E}">
        <p14:creationId xmlns:p14="http://schemas.microsoft.com/office/powerpoint/2010/main" val="5293783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a:t>Teach learning strategies along with content material. Strategy instruction may be defined simply as instruction in how to learn and perform (Lenz, Deshler, &amp; </a:t>
            </a:r>
            <a:r>
              <a:rPr lang="en-US" dirty="0" err="1"/>
              <a:t>Kissam</a:t>
            </a:r>
            <a:r>
              <a:rPr lang="en-US" dirty="0"/>
              <a:t>, 2004). "Learning strategies help students learn and perform by providing them with a specific set of steps for: (a) approaching new and difficult tasks, (b) guiding thoughts and actions, (c) completing tasks in a timely and successful manner, and (d) thinking strategically (Lenz et al., 2004, p. 261). Learning strategies may include organizing materials, memorizing information, taking notes, reading text, and taking tests.</a:t>
            </a:r>
          </a:p>
          <a:p>
            <a:r>
              <a:rPr lang="en-US" dirty="0"/>
              <a:t>Use ongoing informal and formal assessments to help inform instruction and monitor student progress.</a:t>
            </a:r>
          </a:p>
          <a:p>
            <a:endParaRPr lang="en-US" dirty="0"/>
          </a:p>
        </p:txBody>
      </p:sp>
      <p:sp>
        <p:nvSpPr>
          <p:cNvPr id="3" name="Title 2"/>
          <p:cNvSpPr>
            <a:spLocks noGrp="1"/>
          </p:cNvSpPr>
          <p:nvPr>
            <p:ph type="title"/>
          </p:nvPr>
        </p:nvSpPr>
        <p:spPr/>
        <p:txBody>
          <a:bodyPr/>
          <a:lstStyle/>
          <a:p>
            <a:r>
              <a:rPr lang="en-US" dirty="0" smtClean="0"/>
              <a:t>Tips for Structuring Lessons</a:t>
            </a:r>
            <a:endParaRPr lang="en-US" dirty="0"/>
          </a:p>
        </p:txBody>
      </p:sp>
    </p:spTree>
    <p:extLst>
      <p:ext uri="{BB962C8B-B14F-4D97-AF65-F5344CB8AC3E}">
        <p14:creationId xmlns:p14="http://schemas.microsoft.com/office/powerpoint/2010/main" val="243989164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229600" cy="4995671"/>
          </a:xfrm>
        </p:spPr>
        <p:txBody>
          <a:bodyPr>
            <a:normAutofit/>
          </a:bodyPr>
          <a:lstStyle/>
          <a:p>
            <a:pPr marL="2057400" lvl="8" indent="0">
              <a:buNone/>
            </a:pPr>
            <a:r>
              <a:rPr lang="en-US" sz="4900" dirty="0"/>
              <a:t> </a:t>
            </a:r>
            <a:r>
              <a:rPr lang="en-US" sz="4900" dirty="0" smtClean="0"/>
              <a:t> Questions</a:t>
            </a:r>
          </a:p>
          <a:p>
            <a:endParaRPr lang="en-US" sz="6000" dirty="0"/>
          </a:p>
        </p:txBody>
      </p:sp>
      <p:sp>
        <p:nvSpPr>
          <p:cNvPr id="2" name="Title 1"/>
          <p:cNvSpPr>
            <a:spLocks noGrp="1"/>
          </p:cNvSpPr>
          <p:nvPr>
            <p:ph type="title"/>
          </p:nvPr>
        </p:nvSpPr>
        <p:spPr/>
        <p:txBody>
          <a:bodyPr/>
          <a:lstStyle/>
          <a:p>
            <a:r>
              <a:rPr lang="en-US" dirty="0" smtClean="0"/>
              <a:t>        </a:t>
            </a:r>
            <a:endParaRPr lang="en-US" dirty="0"/>
          </a:p>
        </p:txBody>
      </p:sp>
      <p:pic>
        <p:nvPicPr>
          <p:cNvPr id="4098" name="Picture 2" descr="C:\Users\jlaclair\AppData\Local\Microsoft\Windows\Temporary Internet Files\Content.IE5\Z18CWE0A\MP90028943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8040" y="2819400"/>
            <a:ext cx="2407920" cy="335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56967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38769434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Footer Placeholder 1"/>
          <p:cNvSpPr>
            <a:spLocks noGrp="1"/>
          </p:cNvSpPr>
          <p:nvPr>
            <p:ph type="ftr" sz="quarter" idx="10"/>
          </p:nvPr>
        </p:nvSpPr>
        <p:spPr>
          <a:noFill/>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eaLnBrk="1" hangingPunct="1"/>
            <a:r>
              <a:rPr lang="en-US" altLang="en-US" sz="1200">
                <a:solidFill>
                  <a:schemeClr val="bg2"/>
                </a:solidFill>
              </a:rPr>
              <a:t>Diana Browning Wright, Teaching and Learning Trainings, 2005</a:t>
            </a:r>
          </a:p>
        </p:txBody>
      </p:sp>
      <p:sp>
        <p:nvSpPr>
          <p:cNvPr id="126979" name="Text Box 2"/>
          <p:cNvSpPr txBox="1">
            <a:spLocks noChangeArrowheads="1"/>
          </p:cNvSpPr>
          <p:nvPr/>
        </p:nvSpPr>
        <p:spPr bwMode="auto">
          <a:xfrm>
            <a:off x="1371600" y="2667000"/>
            <a:ext cx="7010400"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eaLnBrk="1" hangingPunct="1">
              <a:spcBef>
                <a:spcPct val="50000"/>
              </a:spcBef>
            </a:pPr>
            <a:r>
              <a:rPr lang="en-US" altLang="en-US" b="1"/>
              <a:t>I.D.E.A. 1997 Reauthorization specifies (300.342(b)(3))</a:t>
            </a:r>
            <a:r>
              <a:rPr lang="en-US" altLang="en-US"/>
              <a:t> that the public agency shall ensure... each teacher and provider is informed of his or her specific responsibilities related to implementing the child’s IEP and the specific accommodations, modifications, and supports that must be provided for the child in accordance with the IEP.</a:t>
            </a:r>
          </a:p>
        </p:txBody>
      </p:sp>
      <p:sp>
        <p:nvSpPr>
          <p:cNvPr id="126980" name="Text Box 3"/>
          <p:cNvSpPr txBox="1">
            <a:spLocks noChangeArrowheads="1"/>
          </p:cNvSpPr>
          <p:nvPr/>
        </p:nvSpPr>
        <p:spPr bwMode="auto">
          <a:xfrm>
            <a:off x="1295400" y="882650"/>
            <a:ext cx="7315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eaLnBrk="1" hangingPunct="1">
              <a:spcBef>
                <a:spcPct val="50000"/>
              </a:spcBef>
            </a:pPr>
            <a:r>
              <a:rPr lang="en-US" altLang="en-US" sz="3600" b="1">
                <a:solidFill>
                  <a:srgbClr val="CC0000"/>
                </a:solidFill>
              </a:rPr>
              <a:t>Legal Justification</a:t>
            </a:r>
          </a:p>
        </p:txBody>
      </p:sp>
      <p:sp>
        <p:nvSpPr>
          <p:cNvPr id="126981" name="Text Box 4"/>
          <p:cNvSpPr txBox="1">
            <a:spLocks noChangeArrowheads="1"/>
          </p:cNvSpPr>
          <p:nvPr/>
        </p:nvSpPr>
        <p:spPr bwMode="auto">
          <a:xfrm>
            <a:off x="1371600" y="1905000"/>
            <a:ext cx="6172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eaLnBrk="1" hangingPunct="1">
              <a:spcBef>
                <a:spcPct val="50000"/>
              </a:spcBef>
            </a:pPr>
            <a:r>
              <a:rPr lang="en-US" altLang="en-US" b="1">
                <a:solidFill>
                  <a:srgbClr val="008000"/>
                </a:solidFill>
              </a:rPr>
              <a:t>Accommodate, Modify, and Support</a:t>
            </a:r>
          </a:p>
        </p:txBody>
      </p:sp>
      <p:pic>
        <p:nvPicPr>
          <p:cNvPr id="126982" name="Picture 5" descr="j0296834"/>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934200" y="609600"/>
            <a:ext cx="1752600" cy="151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1866290"/>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443</TotalTime>
  <Words>6471</Words>
  <Application>Microsoft Office PowerPoint</Application>
  <PresentationFormat>On-screen Show (4:3)</PresentationFormat>
  <Paragraphs>636</Paragraphs>
  <Slides>71</Slides>
  <Notes>48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71</vt:i4>
      </vt:variant>
    </vt:vector>
  </HeadingPairs>
  <TitlesOfParts>
    <vt:vector size="73" baseType="lpstr">
      <vt:lpstr>Concourse</vt:lpstr>
      <vt:lpstr>Document</vt:lpstr>
      <vt:lpstr>EC Laws, Accommodations vs Modifications and Useful Strategies to Use in the Classroom</vt:lpstr>
      <vt:lpstr>What Does the Law Say?</vt:lpstr>
      <vt:lpstr>Federal Least Restrictive Environment (LRE) Requirements 34 C.F.R. Section 300.114 </vt:lpstr>
      <vt:lpstr>Federal LRE Requirements </vt:lpstr>
      <vt:lpstr>Federal LRE Requirements 34 C.F.R. 300.116</vt:lpstr>
      <vt:lpstr>Continuum of LRE Options</vt:lpstr>
      <vt:lpstr>Responsibility</vt:lpstr>
      <vt:lpstr>PowerPoint Presentation</vt:lpstr>
      <vt:lpstr>PowerPoint Presentation</vt:lpstr>
      <vt:lpstr>Repercussions of Denial/Refusal</vt:lpstr>
      <vt:lpstr>Repercussion of Denial/Refusal</vt:lpstr>
      <vt:lpstr>Repercussion of Denial/Refusal</vt:lpstr>
      <vt:lpstr>Costly Repercussions</vt:lpstr>
      <vt:lpstr>What is an Individualized Education Program (IEP)?</vt:lpstr>
      <vt:lpstr>PowerPoint Presentation</vt:lpstr>
      <vt:lpstr>Accommodations and Modifications</vt:lpstr>
      <vt:lpstr>Accommodations</vt:lpstr>
      <vt:lpstr>Accommodations</vt:lpstr>
      <vt:lpstr>The standard is not negotiable,  but the road to it is.</vt:lpstr>
      <vt:lpstr>Accommodations are for…</vt:lpstr>
      <vt:lpstr>Modifications</vt:lpstr>
      <vt:lpstr>Modifications can be:</vt:lpstr>
      <vt:lpstr>Modifications</vt:lpstr>
      <vt:lpstr>Modifications</vt:lpstr>
      <vt:lpstr>Differences between the two…</vt:lpstr>
      <vt:lpstr>PowerPoint Presentation</vt:lpstr>
      <vt:lpstr>More differences….</vt:lpstr>
      <vt:lpstr>Here are some examples</vt:lpstr>
      <vt:lpstr>Accommodations (Leveling the playing field)</vt:lpstr>
      <vt:lpstr>PowerPoint Presentation</vt:lpstr>
      <vt:lpstr>Modifications (everyone plays)</vt:lpstr>
      <vt:lpstr>PowerPoint Presentation</vt:lpstr>
      <vt:lpstr>PowerPoint Presentation</vt:lpstr>
      <vt:lpstr>PowerPoint Presentation</vt:lpstr>
      <vt:lpstr>Modifications are for…</vt:lpstr>
      <vt:lpstr>PowerPoint Presentation</vt:lpstr>
      <vt:lpstr>Frequently Asked Questions</vt:lpstr>
      <vt:lpstr>Accommodations and modifications are most often made in the following areas: </vt:lpstr>
      <vt:lpstr>Scheduling/Timing</vt:lpstr>
      <vt:lpstr>Setting</vt:lpstr>
      <vt:lpstr>Materials</vt:lpstr>
      <vt:lpstr>Instruction</vt:lpstr>
      <vt:lpstr>Student response</vt:lpstr>
      <vt:lpstr>Presentation</vt:lpstr>
      <vt:lpstr>PowerPoint Presentation</vt:lpstr>
      <vt:lpstr>Accommodation or Modification?</vt:lpstr>
      <vt:lpstr>Accommodation or Modification?</vt:lpstr>
      <vt:lpstr>What would need to change for example to become an accommodation??</vt:lpstr>
      <vt:lpstr>How might accommodations look different from tier to tier?</vt:lpstr>
      <vt:lpstr>Example:</vt:lpstr>
      <vt:lpstr> Testing Accommodations </vt:lpstr>
      <vt:lpstr>PowerPoint Presentation</vt:lpstr>
      <vt:lpstr>PowerPoint Presentation</vt:lpstr>
      <vt:lpstr>Helpful Strategies to Use in the Classroom</vt:lpstr>
      <vt:lpstr>Helpful Strategies to Use in the Classroom</vt:lpstr>
      <vt:lpstr>PowerPoint Presentation</vt:lpstr>
      <vt:lpstr>PowerPoint Presentation</vt:lpstr>
      <vt:lpstr>Scaffolding for students with disabilities and all struggling readers</vt:lpstr>
      <vt:lpstr>Deconstructing the State Standards for Students with Disabilities</vt:lpstr>
      <vt:lpstr>Example of Deconstructing a Standard</vt:lpstr>
      <vt:lpstr>Facts Related to Modifications</vt:lpstr>
      <vt:lpstr>Supports for Student Diverse  Learning</vt:lpstr>
      <vt:lpstr>Supports for Student Diverse  Learning</vt:lpstr>
      <vt:lpstr>Supports for Student Diverse  Learning</vt:lpstr>
      <vt:lpstr>13 Instructional Teaching      Strategies:</vt:lpstr>
      <vt:lpstr>13 Instructional Teaching Strategies  </vt:lpstr>
      <vt:lpstr>Tips for Structuring Lessons</vt:lpstr>
      <vt:lpstr>Tips for Structuring Lessons</vt:lpstr>
      <vt:lpstr>Tips for Structuring Lessons</vt:lpstr>
      <vt:lpstr>Tips for Structuring Lessons</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Accommodations vs Modifications</dc:title>
  <dc:creator>Tech User</dc:creator>
  <cp:lastModifiedBy>Tech User</cp:lastModifiedBy>
  <cp:revision>47</cp:revision>
  <dcterms:created xsi:type="dcterms:W3CDTF">2014-03-17T22:26:41Z</dcterms:created>
  <dcterms:modified xsi:type="dcterms:W3CDTF">2014-03-21T14:21:42Z</dcterms:modified>
</cp:coreProperties>
</file>